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4" r:id="rId5"/>
  </p:sldMasterIdLst>
  <p:notesMasterIdLst>
    <p:notesMasterId r:id="rId17"/>
  </p:notesMasterIdLst>
  <p:handoutMasterIdLst>
    <p:handoutMasterId r:id="rId18"/>
  </p:handoutMasterIdLst>
  <p:sldIdLst>
    <p:sldId id="338" r:id="rId6"/>
    <p:sldId id="348" r:id="rId7"/>
    <p:sldId id="341" r:id="rId8"/>
    <p:sldId id="352" r:id="rId9"/>
    <p:sldId id="354" r:id="rId10"/>
    <p:sldId id="355" r:id="rId11"/>
    <p:sldId id="357" r:id="rId12"/>
    <p:sldId id="356" r:id="rId13"/>
    <p:sldId id="358" r:id="rId14"/>
    <p:sldId id="359" r:id="rId15"/>
    <p:sldId id="360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35"/>
    <a:srgbClr val="43B02A"/>
    <a:srgbClr val="1307A9"/>
    <a:srgbClr val="002A4E"/>
    <a:srgbClr val="E5E6EE"/>
    <a:srgbClr val="ECEDF3"/>
    <a:srgbClr val="EE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88776" autoAdjust="0"/>
  </p:normalViewPr>
  <p:slideViewPr>
    <p:cSldViewPr snapToGrid="0" snapToObjects="1">
      <p:cViewPr varScale="1">
        <p:scale>
          <a:sx n="69" d="100"/>
          <a:sy n="69" d="100"/>
        </p:scale>
        <p:origin x="1346" y="41"/>
      </p:cViewPr>
      <p:guideLst/>
    </p:cSldViewPr>
  </p:slideViewPr>
  <p:outlineViewPr>
    <p:cViewPr>
      <p:scale>
        <a:sx n="33" d="100"/>
        <a:sy n="33" d="100"/>
      </p:scale>
      <p:origin x="0" y="-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1CA51-F775-4BD7-9189-6DCCD7867CDA}" type="doc">
      <dgm:prSet loTypeId="urn:microsoft.com/office/officeart/2009/3/layout/OpposingIdeas" loCatId="relationship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IE"/>
        </a:p>
      </dgm:t>
    </dgm:pt>
    <dgm:pt modelId="{A8161CDD-5850-412D-B17F-733092E4A7C4}">
      <dgm:prSet phldrT="[Text]" custT="1"/>
      <dgm:spPr/>
      <dgm:t>
        <a:bodyPr/>
        <a:lstStyle/>
        <a:p>
          <a:pPr algn="ctr"/>
          <a:r>
            <a:rPr lang="en-IE" sz="3600" b="1" dirty="0"/>
            <a:t>Profit</a:t>
          </a:r>
          <a:endParaRPr lang="en-IE" sz="2000" b="1" dirty="0"/>
        </a:p>
      </dgm:t>
    </dgm:pt>
    <dgm:pt modelId="{725381D1-A653-4C1E-8BF5-E1B1ACB229B3}" type="parTrans" cxnId="{2EF7057E-A227-4119-B909-952D996F31A8}">
      <dgm:prSet/>
      <dgm:spPr/>
      <dgm:t>
        <a:bodyPr/>
        <a:lstStyle/>
        <a:p>
          <a:endParaRPr lang="en-IE"/>
        </a:p>
      </dgm:t>
    </dgm:pt>
    <dgm:pt modelId="{1712A2F4-A5C4-47FC-BA28-EA2F45CEA25D}" type="sibTrans" cxnId="{2EF7057E-A227-4119-B909-952D996F31A8}">
      <dgm:prSet/>
      <dgm:spPr/>
      <dgm:t>
        <a:bodyPr/>
        <a:lstStyle/>
        <a:p>
          <a:endParaRPr lang="en-IE"/>
        </a:p>
      </dgm:t>
    </dgm:pt>
    <dgm:pt modelId="{C9E649A3-C2E5-48FF-A5AF-C5216F33237E}">
      <dgm:prSet phldrT="[Text]" custT="1"/>
      <dgm:spPr/>
      <dgm:t>
        <a:bodyPr/>
        <a:lstStyle/>
        <a:p>
          <a:pPr algn="ctr"/>
          <a:r>
            <a:rPr lang="en-IE" sz="3200" b="1" dirty="0"/>
            <a:t>Emissions</a:t>
          </a:r>
        </a:p>
      </dgm:t>
    </dgm:pt>
    <dgm:pt modelId="{9D1F9DB8-9BAC-4953-A883-1109746CCE66}" type="parTrans" cxnId="{8EA38151-A718-49D5-89A9-F62D0B7F2B8E}">
      <dgm:prSet/>
      <dgm:spPr/>
      <dgm:t>
        <a:bodyPr/>
        <a:lstStyle/>
        <a:p>
          <a:endParaRPr lang="en-IE"/>
        </a:p>
      </dgm:t>
    </dgm:pt>
    <dgm:pt modelId="{9A9D3C65-934C-43CE-8FAB-01DFD986693B}" type="sibTrans" cxnId="{8EA38151-A718-49D5-89A9-F62D0B7F2B8E}">
      <dgm:prSet/>
      <dgm:spPr/>
      <dgm:t>
        <a:bodyPr/>
        <a:lstStyle/>
        <a:p>
          <a:endParaRPr lang="en-IE"/>
        </a:p>
      </dgm:t>
    </dgm:pt>
    <dgm:pt modelId="{87695B75-D1E6-4D30-A6D5-FDB23FD0A5BF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Increased profitability by approximately €30/head</a:t>
          </a:r>
          <a:endParaRPr lang="en-IE" b="1" dirty="0">
            <a:solidFill>
              <a:schemeClr val="bg1"/>
            </a:solidFill>
          </a:endParaRPr>
        </a:p>
      </dgm:t>
    </dgm:pt>
    <dgm:pt modelId="{011CBD0D-0699-48A8-8444-7E928B525D28}" type="parTrans" cxnId="{6CAC3CA4-259A-40DB-A6C2-AFFFDBAACB97}">
      <dgm:prSet/>
      <dgm:spPr/>
      <dgm:t>
        <a:bodyPr/>
        <a:lstStyle/>
        <a:p>
          <a:endParaRPr lang="en-IE"/>
        </a:p>
      </dgm:t>
    </dgm:pt>
    <dgm:pt modelId="{7FE453FC-27B1-4CDE-8EAC-6153B85AF28D}" type="sibTrans" cxnId="{6CAC3CA4-259A-40DB-A6C2-AFFFDBAACB97}">
      <dgm:prSet/>
      <dgm:spPr/>
      <dgm:t>
        <a:bodyPr/>
        <a:lstStyle/>
        <a:p>
          <a:endParaRPr lang="en-IE"/>
        </a:p>
      </dgm:t>
    </dgm:pt>
    <dgm:pt modelId="{92BFE8E7-2787-44D8-B86D-43FAA472B3F9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CO</a:t>
          </a:r>
          <a:r>
            <a:rPr lang="en-GB" b="1" i="0" baseline="-25000" dirty="0">
              <a:solidFill>
                <a:schemeClr val="bg1"/>
              </a:solidFill>
            </a:rPr>
            <a:t>2</a:t>
          </a:r>
          <a:r>
            <a:rPr lang="en-GB" b="1" i="0" dirty="0">
              <a:solidFill>
                <a:schemeClr val="bg1"/>
              </a:solidFill>
            </a:rPr>
            <a:t>e reduced by approximately 350 kg CO</a:t>
          </a:r>
          <a:r>
            <a:rPr lang="en-GB" b="1" i="0" baseline="-25000" dirty="0">
              <a:solidFill>
                <a:schemeClr val="bg1"/>
              </a:solidFill>
            </a:rPr>
            <a:t>2</a:t>
          </a:r>
          <a:r>
            <a:rPr lang="en-GB" b="1" i="0" dirty="0">
              <a:solidFill>
                <a:schemeClr val="bg1"/>
              </a:solidFill>
            </a:rPr>
            <a:t>e/head.</a:t>
          </a:r>
        </a:p>
      </dgm:t>
    </dgm:pt>
    <dgm:pt modelId="{D5F96848-1077-4752-B9E7-FED4C7DFC311}" type="parTrans" cxnId="{2BD3C09B-2828-444A-A3E1-F55C211F1692}">
      <dgm:prSet/>
      <dgm:spPr/>
      <dgm:t>
        <a:bodyPr/>
        <a:lstStyle/>
        <a:p>
          <a:endParaRPr lang="en-IE"/>
        </a:p>
      </dgm:t>
    </dgm:pt>
    <dgm:pt modelId="{E8F638D6-EADB-42DF-838B-5643C94820C3}" type="sibTrans" cxnId="{2BD3C09B-2828-444A-A3E1-F55C211F1692}">
      <dgm:prSet/>
      <dgm:spPr/>
      <dgm:t>
        <a:bodyPr/>
        <a:lstStyle/>
        <a:p>
          <a:endParaRPr lang="en-IE"/>
        </a:p>
      </dgm:t>
    </dgm:pt>
    <dgm:pt modelId="{6670AB9B-9E39-4B65-90DA-C35FBA85400C}" type="pres">
      <dgm:prSet presAssocID="{5FD1CA51-F775-4BD7-9189-6DCCD7867CD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4F03AF26-E352-4C4D-A4EF-63F677E0D501}" type="pres">
      <dgm:prSet presAssocID="{5FD1CA51-F775-4BD7-9189-6DCCD7867CDA}" presName="Background" presStyleLbl="node1" presStyleIdx="0" presStyleCnt="1" custLinFactNeighborX="-2854" custLinFactNeighborY="-2142"/>
      <dgm:spPr/>
    </dgm:pt>
    <dgm:pt modelId="{75036C3C-3CEA-4606-9C45-CFACAECC31CF}" type="pres">
      <dgm:prSet presAssocID="{5FD1CA51-F775-4BD7-9189-6DCCD7867CDA}" presName="Divider" presStyleLbl="callout" presStyleIdx="0" presStyleCnt="1"/>
      <dgm:spPr/>
    </dgm:pt>
    <dgm:pt modelId="{95C6133D-6EB8-4DF7-9F80-EAC44A695739}" type="pres">
      <dgm:prSet presAssocID="{5FD1CA51-F775-4BD7-9189-6DCCD7867CDA}" presName="ChildText1" presStyleLbl="revTx" presStyleIdx="0" presStyleCnt="0" custScaleX="115385">
        <dgm:presLayoutVars>
          <dgm:chMax val="0"/>
          <dgm:chPref val="0"/>
          <dgm:bulletEnabled val="1"/>
        </dgm:presLayoutVars>
      </dgm:prSet>
      <dgm:spPr/>
    </dgm:pt>
    <dgm:pt modelId="{12E81F25-D8C0-4B13-AFE0-964F17203195}" type="pres">
      <dgm:prSet presAssocID="{5FD1CA51-F775-4BD7-9189-6DCCD7867CD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C9E726C-DBB4-4F95-93DA-707234392BF4}" type="pres">
      <dgm:prSet presAssocID="{5FD1CA51-F775-4BD7-9189-6DCCD7867CDA}" presName="ParentText1" presStyleLbl="revTx" presStyleIdx="0" presStyleCnt="0">
        <dgm:presLayoutVars>
          <dgm:chMax val="1"/>
          <dgm:chPref val="1"/>
        </dgm:presLayoutVars>
      </dgm:prSet>
      <dgm:spPr/>
    </dgm:pt>
    <dgm:pt modelId="{00C89023-B984-4F19-A9AF-74D1750AE2E1}" type="pres">
      <dgm:prSet presAssocID="{5FD1CA51-F775-4BD7-9189-6DCCD7867CDA}" presName="ParentShape1" presStyleLbl="alignImgPlace1" presStyleIdx="0" presStyleCnt="2" custScaleY="82201" custLinFactX="300320" custLinFactNeighborX="400000" custLinFactNeighborY="17313">
        <dgm:presLayoutVars/>
      </dgm:prSet>
      <dgm:spPr/>
    </dgm:pt>
    <dgm:pt modelId="{8D2D2713-7A9C-4C80-9759-8FF2AF3153A9}" type="pres">
      <dgm:prSet presAssocID="{5FD1CA51-F775-4BD7-9189-6DCCD7867CDA}" presName="ParentText2" presStyleLbl="revTx" presStyleIdx="0" presStyleCnt="0">
        <dgm:presLayoutVars>
          <dgm:chMax val="1"/>
          <dgm:chPref val="1"/>
        </dgm:presLayoutVars>
      </dgm:prSet>
      <dgm:spPr/>
    </dgm:pt>
    <dgm:pt modelId="{A9A33743-1CC0-401B-8372-3E16B1BC506B}" type="pres">
      <dgm:prSet presAssocID="{5FD1CA51-F775-4BD7-9189-6DCCD7867CDA}" presName="ParentShape2" presStyleLbl="alignImgPlace1" presStyleIdx="1" presStyleCnt="2" custScaleY="91878" custLinFactX="-322840" custLinFactNeighborX="-400000" custLinFactNeighborY="-18762">
        <dgm:presLayoutVars/>
      </dgm:prSet>
      <dgm:spPr/>
    </dgm:pt>
  </dgm:ptLst>
  <dgm:cxnLst>
    <dgm:cxn modelId="{285A012B-9577-4B7F-B07D-1FA0B0DA773F}" type="presOf" srcId="{5FD1CA51-F775-4BD7-9189-6DCCD7867CDA}" destId="{6670AB9B-9E39-4B65-90DA-C35FBA85400C}" srcOrd="0" destOrd="0" presId="urn:microsoft.com/office/officeart/2009/3/layout/OpposingIdeas"/>
    <dgm:cxn modelId="{31DE5F49-0D06-46BF-99C4-C254CF2F4B36}" type="presOf" srcId="{A8161CDD-5850-412D-B17F-733092E4A7C4}" destId="{00C89023-B984-4F19-A9AF-74D1750AE2E1}" srcOrd="1" destOrd="0" presId="urn:microsoft.com/office/officeart/2009/3/layout/OpposingIdeas"/>
    <dgm:cxn modelId="{8EA38151-A718-49D5-89A9-F62D0B7F2B8E}" srcId="{5FD1CA51-F775-4BD7-9189-6DCCD7867CDA}" destId="{C9E649A3-C2E5-48FF-A5AF-C5216F33237E}" srcOrd="1" destOrd="0" parTransId="{9D1F9DB8-9BAC-4953-A883-1109746CCE66}" sibTransId="{9A9D3C65-934C-43CE-8FAB-01DFD986693B}"/>
    <dgm:cxn modelId="{2EF7057E-A227-4119-B909-952D996F31A8}" srcId="{5FD1CA51-F775-4BD7-9189-6DCCD7867CDA}" destId="{A8161CDD-5850-412D-B17F-733092E4A7C4}" srcOrd="0" destOrd="0" parTransId="{725381D1-A653-4C1E-8BF5-E1B1ACB229B3}" sibTransId="{1712A2F4-A5C4-47FC-BA28-EA2F45CEA25D}"/>
    <dgm:cxn modelId="{6816A78A-05EC-441B-A5EE-ECF7F8C007FE}" type="presOf" srcId="{87695B75-D1E6-4D30-A6D5-FDB23FD0A5BF}" destId="{12E81F25-D8C0-4B13-AFE0-964F17203195}" srcOrd="0" destOrd="0" presId="urn:microsoft.com/office/officeart/2009/3/layout/OpposingIdeas"/>
    <dgm:cxn modelId="{2BD3C09B-2828-444A-A3E1-F55C211F1692}" srcId="{A8161CDD-5850-412D-B17F-733092E4A7C4}" destId="{92BFE8E7-2787-44D8-B86D-43FAA472B3F9}" srcOrd="0" destOrd="0" parTransId="{D5F96848-1077-4752-B9E7-FED4C7DFC311}" sibTransId="{E8F638D6-EADB-42DF-838B-5643C94820C3}"/>
    <dgm:cxn modelId="{6CAC3CA4-259A-40DB-A6C2-AFFFDBAACB97}" srcId="{C9E649A3-C2E5-48FF-A5AF-C5216F33237E}" destId="{87695B75-D1E6-4D30-A6D5-FDB23FD0A5BF}" srcOrd="0" destOrd="0" parTransId="{011CBD0D-0699-48A8-8444-7E928B525D28}" sibTransId="{7FE453FC-27B1-4CDE-8EAC-6153B85AF28D}"/>
    <dgm:cxn modelId="{34929BA4-C251-480E-B5F7-FF0EE9825F8A}" type="presOf" srcId="{A8161CDD-5850-412D-B17F-733092E4A7C4}" destId="{DC9E726C-DBB4-4F95-93DA-707234392BF4}" srcOrd="0" destOrd="0" presId="urn:microsoft.com/office/officeart/2009/3/layout/OpposingIdeas"/>
    <dgm:cxn modelId="{612C32B1-A801-4B14-AEAD-FCCD36C2F378}" type="presOf" srcId="{C9E649A3-C2E5-48FF-A5AF-C5216F33237E}" destId="{A9A33743-1CC0-401B-8372-3E16B1BC506B}" srcOrd="1" destOrd="0" presId="urn:microsoft.com/office/officeart/2009/3/layout/OpposingIdeas"/>
    <dgm:cxn modelId="{F48664C6-11FF-44F5-AB6C-5686E86DF33B}" type="presOf" srcId="{C9E649A3-C2E5-48FF-A5AF-C5216F33237E}" destId="{8D2D2713-7A9C-4C80-9759-8FF2AF3153A9}" srcOrd="0" destOrd="0" presId="urn:microsoft.com/office/officeart/2009/3/layout/OpposingIdeas"/>
    <dgm:cxn modelId="{D756ACCC-2A52-4F43-8575-AD6248E914BC}" type="presOf" srcId="{92BFE8E7-2787-44D8-B86D-43FAA472B3F9}" destId="{95C6133D-6EB8-4DF7-9F80-EAC44A695739}" srcOrd="0" destOrd="0" presId="urn:microsoft.com/office/officeart/2009/3/layout/OpposingIdeas"/>
    <dgm:cxn modelId="{5642A957-FE26-445A-9B99-A48A454FDE3A}" type="presParOf" srcId="{6670AB9B-9E39-4B65-90DA-C35FBA85400C}" destId="{4F03AF26-E352-4C4D-A4EF-63F677E0D501}" srcOrd="0" destOrd="0" presId="urn:microsoft.com/office/officeart/2009/3/layout/OpposingIdeas"/>
    <dgm:cxn modelId="{BCA6A9A6-B0AD-457B-8DCB-97797F24E0E2}" type="presParOf" srcId="{6670AB9B-9E39-4B65-90DA-C35FBA85400C}" destId="{75036C3C-3CEA-4606-9C45-CFACAECC31CF}" srcOrd="1" destOrd="0" presId="urn:microsoft.com/office/officeart/2009/3/layout/OpposingIdeas"/>
    <dgm:cxn modelId="{C9477DF9-8A7E-4BE8-8A4F-5A8DB2D8E90B}" type="presParOf" srcId="{6670AB9B-9E39-4B65-90DA-C35FBA85400C}" destId="{95C6133D-6EB8-4DF7-9F80-EAC44A695739}" srcOrd="2" destOrd="0" presId="urn:microsoft.com/office/officeart/2009/3/layout/OpposingIdeas"/>
    <dgm:cxn modelId="{9C93E2BB-4F17-4D5A-A186-4A759333F3DB}" type="presParOf" srcId="{6670AB9B-9E39-4B65-90DA-C35FBA85400C}" destId="{12E81F25-D8C0-4B13-AFE0-964F17203195}" srcOrd="3" destOrd="0" presId="urn:microsoft.com/office/officeart/2009/3/layout/OpposingIdeas"/>
    <dgm:cxn modelId="{49DE7A9B-67BA-4933-A991-16F4D391C214}" type="presParOf" srcId="{6670AB9B-9E39-4B65-90DA-C35FBA85400C}" destId="{DC9E726C-DBB4-4F95-93DA-707234392BF4}" srcOrd="4" destOrd="0" presId="urn:microsoft.com/office/officeart/2009/3/layout/OpposingIdeas"/>
    <dgm:cxn modelId="{0B7B22F6-4359-4006-93FF-BA250675504B}" type="presParOf" srcId="{6670AB9B-9E39-4B65-90DA-C35FBA85400C}" destId="{00C89023-B984-4F19-A9AF-74D1750AE2E1}" srcOrd="5" destOrd="0" presId="urn:microsoft.com/office/officeart/2009/3/layout/OpposingIdeas"/>
    <dgm:cxn modelId="{44C9D721-A5D1-4E6F-9C8B-557D40789703}" type="presParOf" srcId="{6670AB9B-9E39-4B65-90DA-C35FBA85400C}" destId="{8D2D2713-7A9C-4C80-9759-8FF2AF3153A9}" srcOrd="6" destOrd="0" presId="urn:microsoft.com/office/officeart/2009/3/layout/OpposingIdeas"/>
    <dgm:cxn modelId="{6EE5BA55-1AE9-4249-A5FA-4AEA91531B2D}" type="presParOf" srcId="{6670AB9B-9E39-4B65-90DA-C35FBA85400C}" destId="{A9A33743-1CC0-401B-8372-3E16B1BC506B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D1CA51-F775-4BD7-9189-6DCCD7867CDA}" type="doc">
      <dgm:prSet loTypeId="urn:microsoft.com/office/officeart/2009/3/layout/OpposingIdeas" loCatId="relationship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IE"/>
        </a:p>
      </dgm:t>
    </dgm:pt>
    <dgm:pt modelId="{A8161CDD-5850-412D-B17F-733092E4A7C4}">
      <dgm:prSet phldrT="[Text]" custT="1"/>
      <dgm:spPr/>
      <dgm:t>
        <a:bodyPr/>
        <a:lstStyle/>
        <a:p>
          <a:pPr algn="ctr"/>
          <a:r>
            <a:rPr lang="en-IE" sz="3600" b="1" dirty="0"/>
            <a:t>Profit</a:t>
          </a:r>
          <a:endParaRPr lang="en-IE" sz="2000" b="1" dirty="0"/>
        </a:p>
      </dgm:t>
    </dgm:pt>
    <dgm:pt modelId="{725381D1-A653-4C1E-8BF5-E1B1ACB229B3}" type="parTrans" cxnId="{2EF7057E-A227-4119-B909-952D996F31A8}">
      <dgm:prSet/>
      <dgm:spPr/>
      <dgm:t>
        <a:bodyPr/>
        <a:lstStyle/>
        <a:p>
          <a:endParaRPr lang="en-IE"/>
        </a:p>
      </dgm:t>
    </dgm:pt>
    <dgm:pt modelId="{1712A2F4-A5C4-47FC-BA28-EA2F45CEA25D}" type="sibTrans" cxnId="{2EF7057E-A227-4119-B909-952D996F31A8}">
      <dgm:prSet/>
      <dgm:spPr/>
      <dgm:t>
        <a:bodyPr/>
        <a:lstStyle/>
        <a:p>
          <a:endParaRPr lang="en-IE"/>
        </a:p>
      </dgm:t>
    </dgm:pt>
    <dgm:pt modelId="{C9E649A3-C2E5-48FF-A5AF-C5216F33237E}">
      <dgm:prSet phldrT="[Text]" custT="1"/>
      <dgm:spPr/>
      <dgm:t>
        <a:bodyPr/>
        <a:lstStyle/>
        <a:p>
          <a:pPr algn="ctr"/>
          <a:r>
            <a:rPr lang="en-IE" sz="3200" b="1" dirty="0"/>
            <a:t>Emissions</a:t>
          </a:r>
        </a:p>
      </dgm:t>
    </dgm:pt>
    <dgm:pt modelId="{9D1F9DB8-9BAC-4953-A883-1109746CCE66}" type="parTrans" cxnId="{8EA38151-A718-49D5-89A9-F62D0B7F2B8E}">
      <dgm:prSet/>
      <dgm:spPr/>
      <dgm:t>
        <a:bodyPr/>
        <a:lstStyle/>
        <a:p>
          <a:endParaRPr lang="en-IE"/>
        </a:p>
      </dgm:t>
    </dgm:pt>
    <dgm:pt modelId="{9A9D3C65-934C-43CE-8FAB-01DFD986693B}" type="sibTrans" cxnId="{8EA38151-A718-49D5-89A9-F62D0B7F2B8E}">
      <dgm:prSet/>
      <dgm:spPr/>
      <dgm:t>
        <a:bodyPr/>
        <a:lstStyle/>
        <a:p>
          <a:endParaRPr lang="en-IE"/>
        </a:p>
      </dgm:t>
    </dgm:pt>
    <dgm:pt modelId="{87695B75-D1E6-4D30-A6D5-FDB23FD0A5BF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Reducing health problems will improve efficiency, reduce costs and increase profitability</a:t>
          </a:r>
          <a:endParaRPr lang="en-IE" b="1" dirty="0">
            <a:solidFill>
              <a:schemeClr val="bg1"/>
            </a:solidFill>
          </a:endParaRPr>
        </a:p>
      </dgm:t>
    </dgm:pt>
    <dgm:pt modelId="{011CBD0D-0699-48A8-8444-7E928B525D28}" type="parTrans" cxnId="{6CAC3CA4-259A-40DB-A6C2-AFFFDBAACB97}">
      <dgm:prSet/>
      <dgm:spPr/>
      <dgm:t>
        <a:bodyPr/>
        <a:lstStyle/>
        <a:p>
          <a:endParaRPr lang="en-IE"/>
        </a:p>
      </dgm:t>
    </dgm:pt>
    <dgm:pt modelId="{7FE453FC-27B1-4CDE-8EAC-6153B85AF28D}" type="sibTrans" cxnId="{6CAC3CA4-259A-40DB-A6C2-AFFFDBAACB97}">
      <dgm:prSet/>
      <dgm:spPr/>
      <dgm:t>
        <a:bodyPr/>
        <a:lstStyle/>
        <a:p>
          <a:endParaRPr lang="en-IE"/>
        </a:p>
      </dgm:t>
    </dgm:pt>
    <dgm:pt modelId="{92BFE8E7-2787-44D8-B86D-43FAA472B3F9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Improvements in health will reduce GHG emissions per unit of meat. Reduces footprint</a:t>
          </a:r>
        </a:p>
      </dgm:t>
    </dgm:pt>
    <dgm:pt modelId="{D5F96848-1077-4752-B9E7-FED4C7DFC311}" type="parTrans" cxnId="{2BD3C09B-2828-444A-A3E1-F55C211F1692}">
      <dgm:prSet/>
      <dgm:spPr/>
      <dgm:t>
        <a:bodyPr/>
        <a:lstStyle/>
        <a:p>
          <a:endParaRPr lang="en-IE"/>
        </a:p>
      </dgm:t>
    </dgm:pt>
    <dgm:pt modelId="{E8F638D6-EADB-42DF-838B-5643C94820C3}" type="sibTrans" cxnId="{2BD3C09B-2828-444A-A3E1-F55C211F1692}">
      <dgm:prSet/>
      <dgm:spPr/>
      <dgm:t>
        <a:bodyPr/>
        <a:lstStyle/>
        <a:p>
          <a:endParaRPr lang="en-IE"/>
        </a:p>
      </dgm:t>
    </dgm:pt>
    <dgm:pt modelId="{6670AB9B-9E39-4B65-90DA-C35FBA85400C}" type="pres">
      <dgm:prSet presAssocID="{5FD1CA51-F775-4BD7-9189-6DCCD7867CD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4F03AF26-E352-4C4D-A4EF-63F677E0D501}" type="pres">
      <dgm:prSet presAssocID="{5FD1CA51-F775-4BD7-9189-6DCCD7867CDA}" presName="Background" presStyleLbl="node1" presStyleIdx="0" presStyleCnt="1" custLinFactNeighborX="-2854" custLinFactNeighborY="-2142"/>
      <dgm:spPr/>
    </dgm:pt>
    <dgm:pt modelId="{75036C3C-3CEA-4606-9C45-CFACAECC31CF}" type="pres">
      <dgm:prSet presAssocID="{5FD1CA51-F775-4BD7-9189-6DCCD7867CDA}" presName="Divider" presStyleLbl="callout" presStyleIdx="0" presStyleCnt="1"/>
      <dgm:spPr/>
    </dgm:pt>
    <dgm:pt modelId="{95C6133D-6EB8-4DF7-9F80-EAC44A695739}" type="pres">
      <dgm:prSet presAssocID="{5FD1CA51-F775-4BD7-9189-6DCCD7867CDA}" presName="ChildText1" presStyleLbl="revTx" presStyleIdx="0" presStyleCnt="0" custScaleX="115385">
        <dgm:presLayoutVars>
          <dgm:chMax val="0"/>
          <dgm:chPref val="0"/>
          <dgm:bulletEnabled val="1"/>
        </dgm:presLayoutVars>
      </dgm:prSet>
      <dgm:spPr/>
    </dgm:pt>
    <dgm:pt modelId="{12E81F25-D8C0-4B13-AFE0-964F17203195}" type="pres">
      <dgm:prSet presAssocID="{5FD1CA51-F775-4BD7-9189-6DCCD7867CD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C9E726C-DBB4-4F95-93DA-707234392BF4}" type="pres">
      <dgm:prSet presAssocID="{5FD1CA51-F775-4BD7-9189-6DCCD7867CDA}" presName="ParentText1" presStyleLbl="revTx" presStyleIdx="0" presStyleCnt="0">
        <dgm:presLayoutVars>
          <dgm:chMax val="1"/>
          <dgm:chPref val="1"/>
        </dgm:presLayoutVars>
      </dgm:prSet>
      <dgm:spPr/>
    </dgm:pt>
    <dgm:pt modelId="{00C89023-B984-4F19-A9AF-74D1750AE2E1}" type="pres">
      <dgm:prSet presAssocID="{5FD1CA51-F775-4BD7-9189-6DCCD7867CDA}" presName="ParentShape1" presStyleLbl="alignImgPlace1" presStyleIdx="0" presStyleCnt="2" custScaleY="82201" custLinFactX="300320" custLinFactNeighborX="400000" custLinFactNeighborY="17313">
        <dgm:presLayoutVars/>
      </dgm:prSet>
      <dgm:spPr/>
    </dgm:pt>
    <dgm:pt modelId="{8D2D2713-7A9C-4C80-9759-8FF2AF3153A9}" type="pres">
      <dgm:prSet presAssocID="{5FD1CA51-F775-4BD7-9189-6DCCD7867CDA}" presName="ParentText2" presStyleLbl="revTx" presStyleIdx="0" presStyleCnt="0">
        <dgm:presLayoutVars>
          <dgm:chMax val="1"/>
          <dgm:chPref val="1"/>
        </dgm:presLayoutVars>
      </dgm:prSet>
      <dgm:spPr/>
    </dgm:pt>
    <dgm:pt modelId="{A9A33743-1CC0-401B-8372-3E16B1BC506B}" type="pres">
      <dgm:prSet presAssocID="{5FD1CA51-F775-4BD7-9189-6DCCD7867CDA}" presName="ParentShape2" presStyleLbl="alignImgPlace1" presStyleIdx="1" presStyleCnt="2" custScaleY="91878" custLinFactX="-322840" custLinFactNeighborX="-400000" custLinFactNeighborY="-18762">
        <dgm:presLayoutVars/>
      </dgm:prSet>
      <dgm:spPr/>
    </dgm:pt>
  </dgm:ptLst>
  <dgm:cxnLst>
    <dgm:cxn modelId="{285A012B-9577-4B7F-B07D-1FA0B0DA773F}" type="presOf" srcId="{5FD1CA51-F775-4BD7-9189-6DCCD7867CDA}" destId="{6670AB9B-9E39-4B65-90DA-C35FBA85400C}" srcOrd="0" destOrd="0" presId="urn:microsoft.com/office/officeart/2009/3/layout/OpposingIdeas"/>
    <dgm:cxn modelId="{31DE5F49-0D06-46BF-99C4-C254CF2F4B36}" type="presOf" srcId="{A8161CDD-5850-412D-B17F-733092E4A7C4}" destId="{00C89023-B984-4F19-A9AF-74D1750AE2E1}" srcOrd="1" destOrd="0" presId="urn:microsoft.com/office/officeart/2009/3/layout/OpposingIdeas"/>
    <dgm:cxn modelId="{8EA38151-A718-49D5-89A9-F62D0B7F2B8E}" srcId="{5FD1CA51-F775-4BD7-9189-6DCCD7867CDA}" destId="{C9E649A3-C2E5-48FF-A5AF-C5216F33237E}" srcOrd="1" destOrd="0" parTransId="{9D1F9DB8-9BAC-4953-A883-1109746CCE66}" sibTransId="{9A9D3C65-934C-43CE-8FAB-01DFD986693B}"/>
    <dgm:cxn modelId="{2EF7057E-A227-4119-B909-952D996F31A8}" srcId="{5FD1CA51-F775-4BD7-9189-6DCCD7867CDA}" destId="{A8161CDD-5850-412D-B17F-733092E4A7C4}" srcOrd="0" destOrd="0" parTransId="{725381D1-A653-4C1E-8BF5-E1B1ACB229B3}" sibTransId="{1712A2F4-A5C4-47FC-BA28-EA2F45CEA25D}"/>
    <dgm:cxn modelId="{6816A78A-05EC-441B-A5EE-ECF7F8C007FE}" type="presOf" srcId="{87695B75-D1E6-4D30-A6D5-FDB23FD0A5BF}" destId="{12E81F25-D8C0-4B13-AFE0-964F17203195}" srcOrd="0" destOrd="0" presId="urn:microsoft.com/office/officeart/2009/3/layout/OpposingIdeas"/>
    <dgm:cxn modelId="{2BD3C09B-2828-444A-A3E1-F55C211F1692}" srcId="{A8161CDD-5850-412D-B17F-733092E4A7C4}" destId="{92BFE8E7-2787-44D8-B86D-43FAA472B3F9}" srcOrd="0" destOrd="0" parTransId="{D5F96848-1077-4752-B9E7-FED4C7DFC311}" sibTransId="{E8F638D6-EADB-42DF-838B-5643C94820C3}"/>
    <dgm:cxn modelId="{6CAC3CA4-259A-40DB-A6C2-AFFFDBAACB97}" srcId="{C9E649A3-C2E5-48FF-A5AF-C5216F33237E}" destId="{87695B75-D1E6-4D30-A6D5-FDB23FD0A5BF}" srcOrd="0" destOrd="0" parTransId="{011CBD0D-0699-48A8-8444-7E928B525D28}" sibTransId="{7FE453FC-27B1-4CDE-8EAC-6153B85AF28D}"/>
    <dgm:cxn modelId="{34929BA4-C251-480E-B5F7-FF0EE9825F8A}" type="presOf" srcId="{A8161CDD-5850-412D-B17F-733092E4A7C4}" destId="{DC9E726C-DBB4-4F95-93DA-707234392BF4}" srcOrd="0" destOrd="0" presId="urn:microsoft.com/office/officeart/2009/3/layout/OpposingIdeas"/>
    <dgm:cxn modelId="{612C32B1-A801-4B14-AEAD-FCCD36C2F378}" type="presOf" srcId="{C9E649A3-C2E5-48FF-A5AF-C5216F33237E}" destId="{A9A33743-1CC0-401B-8372-3E16B1BC506B}" srcOrd="1" destOrd="0" presId="urn:microsoft.com/office/officeart/2009/3/layout/OpposingIdeas"/>
    <dgm:cxn modelId="{F48664C6-11FF-44F5-AB6C-5686E86DF33B}" type="presOf" srcId="{C9E649A3-C2E5-48FF-A5AF-C5216F33237E}" destId="{8D2D2713-7A9C-4C80-9759-8FF2AF3153A9}" srcOrd="0" destOrd="0" presId="urn:microsoft.com/office/officeart/2009/3/layout/OpposingIdeas"/>
    <dgm:cxn modelId="{D756ACCC-2A52-4F43-8575-AD6248E914BC}" type="presOf" srcId="{92BFE8E7-2787-44D8-B86D-43FAA472B3F9}" destId="{95C6133D-6EB8-4DF7-9F80-EAC44A695739}" srcOrd="0" destOrd="0" presId="urn:microsoft.com/office/officeart/2009/3/layout/OpposingIdeas"/>
    <dgm:cxn modelId="{5642A957-FE26-445A-9B99-A48A454FDE3A}" type="presParOf" srcId="{6670AB9B-9E39-4B65-90DA-C35FBA85400C}" destId="{4F03AF26-E352-4C4D-A4EF-63F677E0D501}" srcOrd="0" destOrd="0" presId="urn:microsoft.com/office/officeart/2009/3/layout/OpposingIdeas"/>
    <dgm:cxn modelId="{BCA6A9A6-B0AD-457B-8DCB-97797F24E0E2}" type="presParOf" srcId="{6670AB9B-9E39-4B65-90DA-C35FBA85400C}" destId="{75036C3C-3CEA-4606-9C45-CFACAECC31CF}" srcOrd="1" destOrd="0" presId="urn:microsoft.com/office/officeart/2009/3/layout/OpposingIdeas"/>
    <dgm:cxn modelId="{C9477DF9-8A7E-4BE8-8A4F-5A8DB2D8E90B}" type="presParOf" srcId="{6670AB9B-9E39-4B65-90DA-C35FBA85400C}" destId="{95C6133D-6EB8-4DF7-9F80-EAC44A695739}" srcOrd="2" destOrd="0" presId="urn:microsoft.com/office/officeart/2009/3/layout/OpposingIdeas"/>
    <dgm:cxn modelId="{9C93E2BB-4F17-4D5A-A186-4A759333F3DB}" type="presParOf" srcId="{6670AB9B-9E39-4B65-90DA-C35FBA85400C}" destId="{12E81F25-D8C0-4B13-AFE0-964F17203195}" srcOrd="3" destOrd="0" presId="urn:microsoft.com/office/officeart/2009/3/layout/OpposingIdeas"/>
    <dgm:cxn modelId="{49DE7A9B-67BA-4933-A991-16F4D391C214}" type="presParOf" srcId="{6670AB9B-9E39-4B65-90DA-C35FBA85400C}" destId="{DC9E726C-DBB4-4F95-93DA-707234392BF4}" srcOrd="4" destOrd="0" presId="urn:microsoft.com/office/officeart/2009/3/layout/OpposingIdeas"/>
    <dgm:cxn modelId="{0B7B22F6-4359-4006-93FF-BA250675504B}" type="presParOf" srcId="{6670AB9B-9E39-4B65-90DA-C35FBA85400C}" destId="{00C89023-B984-4F19-A9AF-74D1750AE2E1}" srcOrd="5" destOrd="0" presId="urn:microsoft.com/office/officeart/2009/3/layout/OpposingIdeas"/>
    <dgm:cxn modelId="{44C9D721-A5D1-4E6F-9C8B-557D40789703}" type="presParOf" srcId="{6670AB9B-9E39-4B65-90DA-C35FBA85400C}" destId="{8D2D2713-7A9C-4C80-9759-8FF2AF3153A9}" srcOrd="6" destOrd="0" presId="urn:microsoft.com/office/officeart/2009/3/layout/OpposingIdeas"/>
    <dgm:cxn modelId="{6EE5BA55-1AE9-4249-A5FA-4AEA91531B2D}" type="presParOf" srcId="{6670AB9B-9E39-4B65-90DA-C35FBA85400C}" destId="{A9A33743-1CC0-401B-8372-3E16B1BC506B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1CA51-F775-4BD7-9189-6DCCD7867CDA}" type="doc">
      <dgm:prSet loTypeId="urn:microsoft.com/office/officeart/2009/3/layout/OpposingIdeas" loCatId="relationship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IE"/>
        </a:p>
      </dgm:t>
    </dgm:pt>
    <dgm:pt modelId="{A8161CDD-5850-412D-B17F-733092E4A7C4}">
      <dgm:prSet phldrT="[Text]" custT="1"/>
      <dgm:spPr/>
      <dgm:t>
        <a:bodyPr/>
        <a:lstStyle/>
        <a:p>
          <a:pPr algn="ctr"/>
          <a:r>
            <a:rPr lang="en-IE" sz="3600" b="1"/>
            <a:t>Profit</a:t>
          </a:r>
          <a:endParaRPr lang="en-IE" sz="2000" b="1" dirty="0"/>
        </a:p>
      </dgm:t>
    </dgm:pt>
    <dgm:pt modelId="{725381D1-A653-4C1E-8BF5-E1B1ACB229B3}" type="parTrans" cxnId="{2EF7057E-A227-4119-B909-952D996F31A8}">
      <dgm:prSet/>
      <dgm:spPr/>
      <dgm:t>
        <a:bodyPr/>
        <a:lstStyle/>
        <a:p>
          <a:endParaRPr lang="en-IE"/>
        </a:p>
      </dgm:t>
    </dgm:pt>
    <dgm:pt modelId="{1712A2F4-A5C4-47FC-BA28-EA2F45CEA25D}" type="sibTrans" cxnId="{2EF7057E-A227-4119-B909-952D996F31A8}">
      <dgm:prSet/>
      <dgm:spPr/>
      <dgm:t>
        <a:bodyPr/>
        <a:lstStyle/>
        <a:p>
          <a:endParaRPr lang="en-IE"/>
        </a:p>
      </dgm:t>
    </dgm:pt>
    <dgm:pt modelId="{C9E649A3-C2E5-48FF-A5AF-C5216F33237E}">
      <dgm:prSet phldrT="[Text]" custT="1"/>
      <dgm:spPr/>
      <dgm:t>
        <a:bodyPr/>
        <a:lstStyle/>
        <a:p>
          <a:pPr algn="ctr"/>
          <a:r>
            <a:rPr lang="en-IE" sz="3200" b="1" dirty="0"/>
            <a:t>Emissions</a:t>
          </a:r>
        </a:p>
      </dgm:t>
    </dgm:pt>
    <dgm:pt modelId="{9D1F9DB8-9BAC-4953-A883-1109746CCE66}" type="parTrans" cxnId="{8EA38151-A718-49D5-89A9-F62D0B7F2B8E}">
      <dgm:prSet/>
      <dgm:spPr/>
      <dgm:t>
        <a:bodyPr/>
        <a:lstStyle/>
        <a:p>
          <a:endParaRPr lang="en-IE"/>
        </a:p>
      </dgm:t>
    </dgm:pt>
    <dgm:pt modelId="{9A9D3C65-934C-43CE-8FAB-01DFD986693B}" type="sibTrans" cxnId="{8EA38151-A718-49D5-89A9-F62D0B7F2B8E}">
      <dgm:prSet/>
      <dgm:spPr/>
      <dgm:t>
        <a:bodyPr/>
        <a:lstStyle/>
        <a:p>
          <a:endParaRPr lang="en-IE"/>
        </a:p>
      </dgm:t>
    </dgm:pt>
    <dgm:pt modelId="{87695B75-D1E6-4D30-A6D5-FDB23FD0A5BF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Retains an extra 3 units of N/1,000 gallons of cattle slurry.</a:t>
          </a:r>
          <a:endParaRPr lang="en-IE" b="1" dirty="0">
            <a:solidFill>
              <a:schemeClr val="bg1"/>
            </a:solidFill>
          </a:endParaRPr>
        </a:p>
      </dgm:t>
    </dgm:pt>
    <dgm:pt modelId="{011CBD0D-0699-48A8-8444-7E928B525D28}" type="parTrans" cxnId="{6CAC3CA4-259A-40DB-A6C2-AFFFDBAACB97}">
      <dgm:prSet/>
      <dgm:spPr/>
      <dgm:t>
        <a:bodyPr/>
        <a:lstStyle/>
        <a:p>
          <a:endParaRPr lang="en-IE"/>
        </a:p>
      </dgm:t>
    </dgm:pt>
    <dgm:pt modelId="{7FE453FC-27B1-4CDE-8EAC-6153B85AF28D}" type="sibTrans" cxnId="{6CAC3CA4-259A-40DB-A6C2-AFFFDBAACB97}">
      <dgm:prSet/>
      <dgm:spPr/>
      <dgm:t>
        <a:bodyPr/>
        <a:lstStyle/>
        <a:p>
          <a:endParaRPr lang="en-IE"/>
        </a:p>
      </dgm:t>
    </dgm:pt>
    <dgm:pt modelId="{92BFE8E7-2787-44D8-B86D-43FAA472B3F9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Reduces ammonia emissions from slurry by up to 30% and nitrous oxide emissions through reduced chemical N use. </a:t>
          </a:r>
        </a:p>
      </dgm:t>
    </dgm:pt>
    <dgm:pt modelId="{E8F638D6-EADB-42DF-838B-5643C94820C3}" type="sibTrans" cxnId="{2BD3C09B-2828-444A-A3E1-F55C211F1692}">
      <dgm:prSet/>
      <dgm:spPr/>
      <dgm:t>
        <a:bodyPr/>
        <a:lstStyle/>
        <a:p>
          <a:endParaRPr lang="en-IE"/>
        </a:p>
      </dgm:t>
    </dgm:pt>
    <dgm:pt modelId="{D5F96848-1077-4752-B9E7-FED4C7DFC311}" type="parTrans" cxnId="{2BD3C09B-2828-444A-A3E1-F55C211F1692}">
      <dgm:prSet/>
      <dgm:spPr/>
      <dgm:t>
        <a:bodyPr/>
        <a:lstStyle/>
        <a:p>
          <a:endParaRPr lang="en-IE"/>
        </a:p>
      </dgm:t>
    </dgm:pt>
    <dgm:pt modelId="{6670AB9B-9E39-4B65-90DA-C35FBA85400C}" type="pres">
      <dgm:prSet presAssocID="{5FD1CA51-F775-4BD7-9189-6DCCD7867CD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4F03AF26-E352-4C4D-A4EF-63F677E0D501}" type="pres">
      <dgm:prSet presAssocID="{5FD1CA51-F775-4BD7-9189-6DCCD7867CDA}" presName="Background" presStyleLbl="node1" presStyleIdx="0" presStyleCnt="1" custLinFactNeighborX="-2854" custLinFactNeighborY="-2142"/>
      <dgm:spPr/>
    </dgm:pt>
    <dgm:pt modelId="{75036C3C-3CEA-4606-9C45-CFACAECC31CF}" type="pres">
      <dgm:prSet presAssocID="{5FD1CA51-F775-4BD7-9189-6DCCD7867CDA}" presName="Divider" presStyleLbl="callout" presStyleIdx="0" presStyleCnt="1"/>
      <dgm:spPr/>
    </dgm:pt>
    <dgm:pt modelId="{95C6133D-6EB8-4DF7-9F80-EAC44A695739}" type="pres">
      <dgm:prSet presAssocID="{5FD1CA51-F775-4BD7-9189-6DCCD7867CDA}" presName="ChildText1" presStyleLbl="revTx" presStyleIdx="0" presStyleCnt="0" custScaleX="115385">
        <dgm:presLayoutVars>
          <dgm:chMax val="0"/>
          <dgm:chPref val="0"/>
          <dgm:bulletEnabled val="1"/>
        </dgm:presLayoutVars>
      </dgm:prSet>
      <dgm:spPr/>
    </dgm:pt>
    <dgm:pt modelId="{12E81F25-D8C0-4B13-AFE0-964F17203195}" type="pres">
      <dgm:prSet presAssocID="{5FD1CA51-F775-4BD7-9189-6DCCD7867CD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C9E726C-DBB4-4F95-93DA-707234392BF4}" type="pres">
      <dgm:prSet presAssocID="{5FD1CA51-F775-4BD7-9189-6DCCD7867CDA}" presName="ParentText1" presStyleLbl="revTx" presStyleIdx="0" presStyleCnt="0">
        <dgm:presLayoutVars>
          <dgm:chMax val="1"/>
          <dgm:chPref val="1"/>
        </dgm:presLayoutVars>
      </dgm:prSet>
      <dgm:spPr/>
    </dgm:pt>
    <dgm:pt modelId="{00C89023-B984-4F19-A9AF-74D1750AE2E1}" type="pres">
      <dgm:prSet presAssocID="{5FD1CA51-F775-4BD7-9189-6DCCD7867CDA}" presName="ParentShape1" presStyleLbl="alignImgPlace1" presStyleIdx="0" presStyleCnt="2" custScaleY="82201" custLinFactX="300320" custLinFactNeighborX="400000" custLinFactNeighborY="17313">
        <dgm:presLayoutVars/>
      </dgm:prSet>
      <dgm:spPr/>
    </dgm:pt>
    <dgm:pt modelId="{8D2D2713-7A9C-4C80-9759-8FF2AF3153A9}" type="pres">
      <dgm:prSet presAssocID="{5FD1CA51-F775-4BD7-9189-6DCCD7867CDA}" presName="ParentText2" presStyleLbl="revTx" presStyleIdx="0" presStyleCnt="0">
        <dgm:presLayoutVars>
          <dgm:chMax val="1"/>
          <dgm:chPref val="1"/>
        </dgm:presLayoutVars>
      </dgm:prSet>
      <dgm:spPr/>
    </dgm:pt>
    <dgm:pt modelId="{A9A33743-1CC0-401B-8372-3E16B1BC506B}" type="pres">
      <dgm:prSet presAssocID="{5FD1CA51-F775-4BD7-9189-6DCCD7867CDA}" presName="ParentShape2" presStyleLbl="alignImgPlace1" presStyleIdx="1" presStyleCnt="2" custScaleY="91878" custLinFactX="-322840" custLinFactNeighborX="-400000" custLinFactNeighborY="-18762">
        <dgm:presLayoutVars/>
      </dgm:prSet>
      <dgm:spPr/>
    </dgm:pt>
  </dgm:ptLst>
  <dgm:cxnLst>
    <dgm:cxn modelId="{285A012B-9577-4B7F-B07D-1FA0B0DA773F}" type="presOf" srcId="{5FD1CA51-F775-4BD7-9189-6DCCD7867CDA}" destId="{6670AB9B-9E39-4B65-90DA-C35FBA85400C}" srcOrd="0" destOrd="0" presId="urn:microsoft.com/office/officeart/2009/3/layout/OpposingIdeas"/>
    <dgm:cxn modelId="{31DE5F49-0D06-46BF-99C4-C254CF2F4B36}" type="presOf" srcId="{A8161CDD-5850-412D-B17F-733092E4A7C4}" destId="{00C89023-B984-4F19-A9AF-74D1750AE2E1}" srcOrd="1" destOrd="0" presId="urn:microsoft.com/office/officeart/2009/3/layout/OpposingIdeas"/>
    <dgm:cxn modelId="{8EA38151-A718-49D5-89A9-F62D0B7F2B8E}" srcId="{5FD1CA51-F775-4BD7-9189-6DCCD7867CDA}" destId="{C9E649A3-C2E5-48FF-A5AF-C5216F33237E}" srcOrd="1" destOrd="0" parTransId="{9D1F9DB8-9BAC-4953-A883-1109746CCE66}" sibTransId="{9A9D3C65-934C-43CE-8FAB-01DFD986693B}"/>
    <dgm:cxn modelId="{2EF7057E-A227-4119-B909-952D996F31A8}" srcId="{5FD1CA51-F775-4BD7-9189-6DCCD7867CDA}" destId="{A8161CDD-5850-412D-B17F-733092E4A7C4}" srcOrd="0" destOrd="0" parTransId="{725381D1-A653-4C1E-8BF5-E1B1ACB229B3}" sibTransId="{1712A2F4-A5C4-47FC-BA28-EA2F45CEA25D}"/>
    <dgm:cxn modelId="{6816A78A-05EC-441B-A5EE-ECF7F8C007FE}" type="presOf" srcId="{87695B75-D1E6-4D30-A6D5-FDB23FD0A5BF}" destId="{12E81F25-D8C0-4B13-AFE0-964F17203195}" srcOrd="0" destOrd="0" presId="urn:microsoft.com/office/officeart/2009/3/layout/OpposingIdeas"/>
    <dgm:cxn modelId="{2BD3C09B-2828-444A-A3E1-F55C211F1692}" srcId="{A8161CDD-5850-412D-B17F-733092E4A7C4}" destId="{92BFE8E7-2787-44D8-B86D-43FAA472B3F9}" srcOrd="0" destOrd="0" parTransId="{D5F96848-1077-4752-B9E7-FED4C7DFC311}" sibTransId="{E8F638D6-EADB-42DF-838B-5643C94820C3}"/>
    <dgm:cxn modelId="{6CAC3CA4-259A-40DB-A6C2-AFFFDBAACB97}" srcId="{C9E649A3-C2E5-48FF-A5AF-C5216F33237E}" destId="{87695B75-D1E6-4D30-A6D5-FDB23FD0A5BF}" srcOrd="0" destOrd="0" parTransId="{011CBD0D-0699-48A8-8444-7E928B525D28}" sibTransId="{7FE453FC-27B1-4CDE-8EAC-6153B85AF28D}"/>
    <dgm:cxn modelId="{34929BA4-C251-480E-B5F7-FF0EE9825F8A}" type="presOf" srcId="{A8161CDD-5850-412D-B17F-733092E4A7C4}" destId="{DC9E726C-DBB4-4F95-93DA-707234392BF4}" srcOrd="0" destOrd="0" presId="urn:microsoft.com/office/officeart/2009/3/layout/OpposingIdeas"/>
    <dgm:cxn modelId="{612C32B1-A801-4B14-AEAD-FCCD36C2F378}" type="presOf" srcId="{C9E649A3-C2E5-48FF-A5AF-C5216F33237E}" destId="{A9A33743-1CC0-401B-8372-3E16B1BC506B}" srcOrd="1" destOrd="0" presId="urn:microsoft.com/office/officeart/2009/3/layout/OpposingIdeas"/>
    <dgm:cxn modelId="{F48664C6-11FF-44F5-AB6C-5686E86DF33B}" type="presOf" srcId="{C9E649A3-C2E5-48FF-A5AF-C5216F33237E}" destId="{8D2D2713-7A9C-4C80-9759-8FF2AF3153A9}" srcOrd="0" destOrd="0" presId="urn:microsoft.com/office/officeart/2009/3/layout/OpposingIdeas"/>
    <dgm:cxn modelId="{D756ACCC-2A52-4F43-8575-AD6248E914BC}" type="presOf" srcId="{92BFE8E7-2787-44D8-B86D-43FAA472B3F9}" destId="{95C6133D-6EB8-4DF7-9F80-EAC44A695739}" srcOrd="0" destOrd="0" presId="urn:microsoft.com/office/officeart/2009/3/layout/OpposingIdeas"/>
    <dgm:cxn modelId="{5642A957-FE26-445A-9B99-A48A454FDE3A}" type="presParOf" srcId="{6670AB9B-9E39-4B65-90DA-C35FBA85400C}" destId="{4F03AF26-E352-4C4D-A4EF-63F677E0D501}" srcOrd="0" destOrd="0" presId="urn:microsoft.com/office/officeart/2009/3/layout/OpposingIdeas"/>
    <dgm:cxn modelId="{BCA6A9A6-B0AD-457B-8DCB-97797F24E0E2}" type="presParOf" srcId="{6670AB9B-9E39-4B65-90DA-C35FBA85400C}" destId="{75036C3C-3CEA-4606-9C45-CFACAECC31CF}" srcOrd="1" destOrd="0" presId="urn:microsoft.com/office/officeart/2009/3/layout/OpposingIdeas"/>
    <dgm:cxn modelId="{C9477DF9-8A7E-4BE8-8A4F-5A8DB2D8E90B}" type="presParOf" srcId="{6670AB9B-9E39-4B65-90DA-C35FBA85400C}" destId="{95C6133D-6EB8-4DF7-9F80-EAC44A695739}" srcOrd="2" destOrd="0" presId="urn:microsoft.com/office/officeart/2009/3/layout/OpposingIdeas"/>
    <dgm:cxn modelId="{9C93E2BB-4F17-4D5A-A186-4A759333F3DB}" type="presParOf" srcId="{6670AB9B-9E39-4B65-90DA-C35FBA85400C}" destId="{12E81F25-D8C0-4B13-AFE0-964F17203195}" srcOrd="3" destOrd="0" presId="urn:microsoft.com/office/officeart/2009/3/layout/OpposingIdeas"/>
    <dgm:cxn modelId="{49DE7A9B-67BA-4933-A991-16F4D391C214}" type="presParOf" srcId="{6670AB9B-9E39-4B65-90DA-C35FBA85400C}" destId="{DC9E726C-DBB4-4F95-93DA-707234392BF4}" srcOrd="4" destOrd="0" presId="urn:microsoft.com/office/officeart/2009/3/layout/OpposingIdeas"/>
    <dgm:cxn modelId="{0B7B22F6-4359-4006-93FF-BA250675504B}" type="presParOf" srcId="{6670AB9B-9E39-4B65-90DA-C35FBA85400C}" destId="{00C89023-B984-4F19-A9AF-74D1750AE2E1}" srcOrd="5" destOrd="0" presId="urn:microsoft.com/office/officeart/2009/3/layout/OpposingIdeas"/>
    <dgm:cxn modelId="{44C9D721-A5D1-4E6F-9C8B-557D40789703}" type="presParOf" srcId="{6670AB9B-9E39-4B65-90DA-C35FBA85400C}" destId="{8D2D2713-7A9C-4C80-9759-8FF2AF3153A9}" srcOrd="6" destOrd="0" presId="urn:microsoft.com/office/officeart/2009/3/layout/OpposingIdeas"/>
    <dgm:cxn modelId="{6EE5BA55-1AE9-4249-A5FA-4AEA91531B2D}" type="presParOf" srcId="{6670AB9B-9E39-4B65-90DA-C35FBA85400C}" destId="{A9A33743-1CC0-401B-8372-3E16B1BC506B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1CA51-F775-4BD7-9189-6DCCD7867CDA}" type="doc">
      <dgm:prSet loTypeId="urn:microsoft.com/office/officeart/2009/3/layout/OpposingIdeas" loCatId="relationship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IE"/>
        </a:p>
      </dgm:t>
    </dgm:pt>
    <dgm:pt modelId="{A8161CDD-5850-412D-B17F-733092E4A7C4}">
      <dgm:prSet phldrT="[Text]" custT="1"/>
      <dgm:spPr/>
      <dgm:t>
        <a:bodyPr/>
        <a:lstStyle/>
        <a:p>
          <a:pPr algn="ctr"/>
          <a:r>
            <a:rPr lang="en-IE" sz="3600" b="1"/>
            <a:t>Profit</a:t>
          </a:r>
          <a:endParaRPr lang="en-IE" sz="2000" b="1" dirty="0"/>
        </a:p>
      </dgm:t>
    </dgm:pt>
    <dgm:pt modelId="{725381D1-A653-4C1E-8BF5-E1B1ACB229B3}" type="parTrans" cxnId="{2EF7057E-A227-4119-B909-952D996F31A8}">
      <dgm:prSet/>
      <dgm:spPr/>
      <dgm:t>
        <a:bodyPr/>
        <a:lstStyle/>
        <a:p>
          <a:endParaRPr lang="en-IE"/>
        </a:p>
      </dgm:t>
    </dgm:pt>
    <dgm:pt modelId="{1712A2F4-A5C4-47FC-BA28-EA2F45CEA25D}" type="sibTrans" cxnId="{2EF7057E-A227-4119-B909-952D996F31A8}">
      <dgm:prSet/>
      <dgm:spPr/>
      <dgm:t>
        <a:bodyPr/>
        <a:lstStyle/>
        <a:p>
          <a:endParaRPr lang="en-IE"/>
        </a:p>
      </dgm:t>
    </dgm:pt>
    <dgm:pt modelId="{C9E649A3-C2E5-48FF-A5AF-C5216F33237E}">
      <dgm:prSet phldrT="[Text]" custT="1"/>
      <dgm:spPr/>
      <dgm:t>
        <a:bodyPr/>
        <a:lstStyle/>
        <a:p>
          <a:pPr algn="ctr"/>
          <a:r>
            <a:rPr lang="en-IE" sz="3200" b="1" dirty="0"/>
            <a:t>Emissions</a:t>
          </a:r>
        </a:p>
      </dgm:t>
    </dgm:pt>
    <dgm:pt modelId="{9D1F9DB8-9BAC-4953-A883-1109746CCE66}" type="parTrans" cxnId="{8EA38151-A718-49D5-89A9-F62D0B7F2B8E}">
      <dgm:prSet/>
      <dgm:spPr/>
      <dgm:t>
        <a:bodyPr/>
        <a:lstStyle/>
        <a:p>
          <a:endParaRPr lang="en-IE"/>
        </a:p>
      </dgm:t>
    </dgm:pt>
    <dgm:pt modelId="{9A9D3C65-934C-43CE-8FAB-01DFD986693B}" type="sibTrans" cxnId="{8EA38151-A718-49D5-89A9-F62D0B7F2B8E}">
      <dgm:prSet/>
      <dgm:spPr/>
      <dgm:t>
        <a:bodyPr/>
        <a:lstStyle/>
        <a:p>
          <a:endParaRPr lang="en-IE"/>
        </a:p>
      </dgm:t>
    </dgm:pt>
    <dgm:pt modelId="{87695B75-D1E6-4D30-A6D5-FDB23FD0A5BF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 Every extra tonne of grass dry matter (DM) grown and utilised/ha is worth €105 to the beef farmer</a:t>
          </a:r>
          <a:endParaRPr lang="en-IE" b="1" dirty="0">
            <a:solidFill>
              <a:schemeClr val="bg1"/>
            </a:solidFill>
          </a:endParaRPr>
        </a:p>
      </dgm:t>
    </dgm:pt>
    <dgm:pt modelId="{011CBD0D-0699-48A8-8444-7E928B525D28}" type="parTrans" cxnId="{6CAC3CA4-259A-40DB-A6C2-AFFFDBAACB97}">
      <dgm:prSet/>
      <dgm:spPr/>
      <dgm:t>
        <a:bodyPr/>
        <a:lstStyle/>
        <a:p>
          <a:endParaRPr lang="en-IE"/>
        </a:p>
      </dgm:t>
    </dgm:pt>
    <dgm:pt modelId="{7FE453FC-27B1-4CDE-8EAC-6153B85AF28D}" type="sibTrans" cxnId="{6CAC3CA4-259A-40DB-A6C2-AFFFDBAACB97}">
      <dgm:prSet/>
      <dgm:spPr/>
      <dgm:t>
        <a:bodyPr/>
        <a:lstStyle/>
        <a:p>
          <a:endParaRPr lang="en-IE"/>
        </a:p>
      </dgm:t>
    </dgm:pt>
    <dgm:pt modelId="{92BFE8E7-2787-44D8-B86D-43FAA472B3F9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Reduces methane and nitrous oxide emissions. Reduces footprint</a:t>
          </a:r>
        </a:p>
      </dgm:t>
    </dgm:pt>
    <dgm:pt modelId="{E8F638D6-EADB-42DF-838B-5643C94820C3}" type="sibTrans" cxnId="{2BD3C09B-2828-444A-A3E1-F55C211F1692}">
      <dgm:prSet/>
      <dgm:spPr/>
      <dgm:t>
        <a:bodyPr/>
        <a:lstStyle/>
        <a:p>
          <a:endParaRPr lang="en-IE"/>
        </a:p>
      </dgm:t>
    </dgm:pt>
    <dgm:pt modelId="{D5F96848-1077-4752-B9E7-FED4C7DFC311}" type="parTrans" cxnId="{2BD3C09B-2828-444A-A3E1-F55C211F1692}">
      <dgm:prSet/>
      <dgm:spPr/>
      <dgm:t>
        <a:bodyPr/>
        <a:lstStyle/>
        <a:p>
          <a:endParaRPr lang="en-IE"/>
        </a:p>
      </dgm:t>
    </dgm:pt>
    <dgm:pt modelId="{6670AB9B-9E39-4B65-90DA-C35FBA85400C}" type="pres">
      <dgm:prSet presAssocID="{5FD1CA51-F775-4BD7-9189-6DCCD7867CD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4F03AF26-E352-4C4D-A4EF-63F677E0D501}" type="pres">
      <dgm:prSet presAssocID="{5FD1CA51-F775-4BD7-9189-6DCCD7867CDA}" presName="Background" presStyleLbl="node1" presStyleIdx="0" presStyleCnt="1" custLinFactNeighborX="-2854" custLinFactNeighborY="-2142"/>
      <dgm:spPr/>
    </dgm:pt>
    <dgm:pt modelId="{75036C3C-3CEA-4606-9C45-CFACAECC31CF}" type="pres">
      <dgm:prSet presAssocID="{5FD1CA51-F775-4BD7-9189-6DCCD7867CDA}" presName="Divider" presStyleLbl="callout" presStyleIdx="0" presStyleCnt="1"/>
      <dgm:spPr/>
    </dgm:pt>
    <dgm:pt modelId="{95C6133D-6EB8-4DF7-9F80-EAC44A695739}" type="pres">
      <dgm:prSet presAssocID="{5FD1CA51-F775-4BD7-9189-6DCCD7867CDA}" presName="ChildText1" presStyleLbl="revTx" presStyleIdx="0" presStyleCnt="0" custScaleX="115385">
        <dgm:presLayoutVars>
          <dgm:chMax val="0"/>
          <dgm:chPref val="0"/>
          <dgm:bulletEnabled val="1"/>
        </dgm:presLayoutVars>
      </dgm:prSet>
      <dgm:spPr/>
    </dgm:pt>
    <dgm:pt modelId="{12E81F25-D8C0-4B13-AFE0-964F17203195}" type="pres">
      <dgm:prSet presAssocID="{5FD1CA51-F775-4BD7-9189-6DCCD7867CD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C9E726C-DBB4-4F95-93DA-707234392BF4}" type="pres">
      <dgm:prSet presAssocID="{5FD1CA51-F775-4BD7-9189-6DCCD7867CDA}" presName="ParentText1" presStyleLbl="revTx" presStyleIdx="0" presStyleCnt="0">
        <dgm:presLayoutVars>
          <dgm:chMax val="1"/>
          <dgm:chPref val="1"/>
        </dgm:presLayoutVars>
      </dgm:prSet>
      <dgm:spPr/>
    </dgm:pt>
    <dgm:pt modelId="{00C89023-B984-4F19-A9AF-74D1750AE2E1}" type="pres">
      <dgm:prSet presAssocID="{5FD1CA51-F775-4BD7-9189-6DCCD7867CDA}" presName="ParentShape1" presStyleLbl="alignImgPlace1" presStyleIdx="0" presStyleCnt="2" custScaleY="82201" custLinFactX="300320" custLinFactNeighborX="400000" custLinFactNeighborY="17313">
        <dgm:presLayoutVars/>
      </dgm:prSet>
      <dgm:spPr/>
    </dgm:pt>
    <dgm:pt modelId="{8D2D2713-7A9C-4C80-9759-8FF2AF3153A9}" type="pres">
      <dgm:prSet presAssocID="{5FD1CA51-F775-4BD7-9189-6DCCD7867CDA}" presName="ParentText2" presStyleLbl="revTx" presStyleIdx="0" presStyleCnt="0">
        <dgm:presLayoutVars>
          <dgm:chMax val="1"/>
          <dgm:chPref val="1"/>
        </dgm:presLayoutVars>
      </dgm:prSet>
      <dgm:spPr/>
    </dgm:pt>
    <dgm:pt modelId="{A9A33743-1CC0-401B-8372-3E16B1BC506B}" type="pres">
      <dgm:prSet presAssocID="{5FD1CA51-F775-4BD7-9189-6DCCD7867CDA}" presName="ParentShape2" presStyleLbl="alignImgPlace1" presStyleIdx="1" presStyleCnt="2" custScaleY="91878" custLinFactX="-322840" custLinFactNeighborX="-400000" custLinFactNeighborY="-18762">
        <dgm:presLayoutVars/>
      </dgm:prSet>
      <dgm:spPr/>
    </dgm:pt>
  </dgm:ptLst>
  <dgm:cxnLst>
    <dgm:cxn modelId="{285A012B-9577-4B7F-B07D-1FA0B0DA773F}" type="presOf" srcId="{5FD1CA51-F775-4BD7-9189-6DCCD7867CDA}" destId="{6670AB9B-9E39-4B65-90DA-C35FBA85400C}" srcOrd="0" destOrd="0" presId="urn:microsoft.com/office/officeart/2009/3/layout/OpposingIdeas"/>
    <dgm:cxn modelId="{31DE5F49-0D06-46BF-99C4-C254CF2F4B36}" type="presOf" srcId="{A8161CDD-5850-412D-B17F-733092E4A7C4}" destId="{00C89023-B984-4F19-A9AF-74D1750AE2E1}" srcOrd="1" destOrd="0" presId="urn:microsoft.com/office/officeart/2009/3/layout/OpposingIdeas"/>
    <dgm:cxn modelId="{8EA38151-A718-49D5-89A9-F62D0B7F2B8E}" srcId="{5FD1CA51-F775-4BD7-9189-6DCCD7867CDA}" destId="{C9E649A3-C2E5-48FF-A5AF-C5216F33237E}" srcOrd="1" destOrd="0" parTransId="{9D1F9DB8-9BAC-4953-A883-1109746CCE66}" sibTransId="{9A9D3C65-934C-43CE-8FAB-01DFD986693B}"/>
    <dgm:cxn modelId="{2EF7057E-A227-4119-B909-952D996F31A8}" srcId="{5FD1CA51-F775-4BD7-9189-6DCCD7867CDA}" destId="{A8161CDD-5850-412D-B17F-733092E4A7C4}" srcOrd="0" destOrd="0" parTransId="{725381D1-A653-4C1E-8BF5-E1B1ACB229B3}" sibTransId="{1712A2F4-A5C4-47FC-BA28-EA2F45CEA25D}"/>
    <dgm:cxn modelId="{6816A78A-05EC-441B-A5EE-ECF7F8C007FE}" type="presOf" srcId="{87695B75-D1E6-4D30-A6D5-FDB23FD0A5BF}" destId="{12E81F25-D8C0-4B13-AFE0-964F17203195}" srcOrd="0" destOrd="0" presId="urn:microsoft.com/office/officeart/2009/3/layout/OpposingIdeas"/>
    <dgm:cxn modelId="{2BD3C09B-2828-444A-A3E1-F55C211F1692}" srcId="{A8161CDD-5850-412D-B17F-733092E4A7C4}" destId="{92BFE8E7-2787-44D8-B86D-43FAA472B3F9}" srcOrd="0" destOrd="0" parTransId="{D5F96848-1077-4752-B9E7-FED4C7DFC311}" sibTransId="{E8F638D6-EADB-42DF-838B-5643C94820C3}"/>
    <dgm:cxn modelId="{6CAC3CA4-259A-40DB-A6C2-AFFFDBAACB97}" srcId="{C9E649A3-C2E5-48FF-A5AF-C5216F33237E}" destId="{87695B75-D1E6-4D30-A6D5-FDB23FD0A5BF}" srcOrd="0" destOrd="0" parTransId="{011CBD0D-0699-48A8-8444-7E928B525D28}" sibTransId="{7FE453FC-27B1-4CDE-8EAC-6153B85AF28D}"/>
    <dgm:cxn modelId="{34929BA4-C251-480E-B5F7-FF0EE9825F8A}" type="presOf" srcId="{A8161CDD-5850-412D-B17F-733092E4A7C4}" destId="{DC9E726C-DBB4-4F95-93DA-707234392BF4}" srcOrd="0" destOrd="0" presId="urn:microsoft.com/office/officeart/2009/3/layout/OpposingIdeas"/>
    <dgm:cxn modelId="{612C32B1-A801-4B14-AEAD-FCCD36C2F378}" type="presOf" srcId="{C9E649A3-C2E5-48FF-A5AF-C5216F33237E}" destId="{A9A33743-1CC0-401B-8372-3E16B1BC506B}" srcOrd="1" destOrd="0" presId="urn:microsoft.com/office/officeart/2009/3/layout/OpposingIdeas"/>
    <dgm:cxn modelId="{F48664C6-11FF-44F5-AB6C-5686E86DF33B}" type="presOf" srcId="{C9E649A3-C2E5-48FF-A5AF-C5216F33237E}" destId="{8D2D2713-7A9C-4C80-9759-8FF2AF3153A9}" srcOrd="0" destOrd="0" presId="urn:microsoft.com/office/officeart/2009/3/layout/OpposingIdeas"/>
    <dgm:cxn modelId="{D756ACCC-2A52-4F43-8575-AD6248E914BC}" type="presOf" srcId="{92BFE8E7-2787-44D8-B86D-43FAA472B3F9}" destId="{95C6133D-6EB8-4DF7-9F80-EAC44A695739}" srcOrd="0" destOrd="0" presId="urn:microsoft.com/office/officeart/2009/3/layout/OpposingIdeas"/>
    <dgm:cxn modelId="{5642A957-FE26-445A-9B99-A48A454FDE3A}" type="presParOf" srcId="{6670AB9B-9E39-4B65-90DA-C35FBA85400C}" destId="{4F03AF26-E352-4C4D-A4EF-63F677E0D501}" srcOrd="0" destOrd="0" presId="urn:microsoft.com/office/officeart/2009/3/layout/OpposingIdeas"/>
    <dgm:cxn modelId="{BCA6A9A6-B0AD-457B-8DCB-97797F24E0E2}" type="presParOf" srcId="{6670AB9B-9E39-4B65-90DA-C35FBA85400C}" destId="{75036C3C-3CEA-4606-9C45-CFACAECC31CF}" srcOrd="1" destOrd="0" presId="urn:microsoft.com/office/officeart/2009/3/layout/OpposingIdeas"/>
    <dgm:cxn modelId="{C9477DF9-8A7E-4BE8-8A4F-5A8DB2D8E90B}" type="presParOf" srcId="{6670AB9B-9E39-4B65-90DA-C35FBA85400C}" destId="{95C6133D-6EB8-4DF7-9F80-EAC44A695739}" srcOrd="2" destOrd="0" presId="urn:microsoft.com/office/officeart/2009/3/layout/OpposingIdeas"/>
    <dgm:cxn modelId="{9C93E2BB-4F17-4D5A-A186-4A759333F3DB}" type="presParOf" srcId="{6670AB9B-9E39-4B65-90DA-C35FBA85400C}" destId="{12E81F25-D8C0-4B13-AFE0-964F17203195}" srcOrd="3" destOrd="0" presId="urn:microsoft.com/office/officeart/2009/3/layout/OpposingIdeas"/>
    <dgm:cxn modelId="{49DE7A9B-67BA-4933-A991-16F4D391C214}" type="presParOf" srcId="{6670AB9B-9E39-4B65-90DA-C35FBA85400C}" destId="{DC9E726C-DBB4-4F95-93DA-707234392BF4}" srcOrd="4" destOrd="0" presId="urn:microsoft.com/office/officeart/2009/3/layout/OpposingIdeas"/>
    <dgm:cxn modelId="{0B7B22F6-4359-4006-93FF-BA250675504B}" type="presParOf" srcId="{6670AB9B-9E39-4B65-90DA-C35FBA85400C}" destId="{00C89023-B984-4F19-A9AF-74D1750AE2E1}" srcOrd="5" destOrd="0" presId="urn:microsoft.com/office/officeart/2009/3/layout/OpposingIdeas"/>
    <dgm:cxn modelId="{44C9D721-A5D1-4E6F-9C8B-557D40789703}" type="presParOf" srcId="{6670AB9B-9E39-4B65-90DA-C35FBA85400C}" destId="{8D2D2713-7A9C-4C80-9759-8FF2AF3153A9}" srcOrd="6" destOrd="0" presId="urn:microsoft.com/office/officeart/2009/3/layout/OpposingIdeas"/>
    <dgm:cxn modelId="{6EE5BA55-1AE9-4249-A5FA-4AEA91531B2D}" type="presParOf" srcId="{6670AB9B-9E39-4B65-90DA-C35FBA85400C}" destId="{A9A33743-1CC0-401B-8372-3E16B1BC506B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D1CA51-F775-4BD7-9189-6DCCD7867CDA}" type="doc">
      <dgm:prSet loTypeId="urn:microsoft.com/office/officeart/2009/3/layout/OpposingIdeas" loCatId="relationship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IE"/>
        </a:p>
      </dgm:t>
    </dgm:pt>
    <dgm:pt modelId="{A8161CDD-5850-412D-B17F-733092E4A7C4}">
      <dgm:prSet phldrT="[Text]" custT="1"/>
      <dgm:spPr/>
      <dgm:t>
        <a:bodyPr/>
        <a:lstStyle/>
        <a:p>
          <a:pPr algn="ctr"/>
          <a:r>
            <a:rPr lang="en-IE" sz="3600" b="1"/>
            <a:t>Profit</a:t>
          </a:r>
          <a:endParaRPr lang="en-IE" sz="2000" b="1" dirty="0"/>
        </a:p>
      </dgm:t>
    </dgm:pt>
    <dgm:pt modelId="{725381D1-A653-4C1E-8BF5-E1B1ACB229B3}" type="parTrans" cxnId="{2EF7057E-A227-4119-B909-952D996F31A8}">
      <dgm:prSet/>
      <dgm:spPr/>
      <dgm:t>
        <a:bodyPr/>
        <a:lstStyle/>
        <a:p>
          <a:endParaRPr lang="en-IE"/>
        </a:p>
      </dgm:t>
    </dgm:pt>
    <dgm:pt modelId="{1712A2F4-A5C4-47FC-BA28-EA2F45CEA25D}" type="sibTrans" cxnId="{2EF7057E-A227-4119-B909-952D996F31A8}">
      <dgm:prSet/>
      <dgm:spPr/>
      <dgm:t>
        <a:bodyPr/>
        <a:lstStyle/>
        <a:p>
          <a:endParaRPr lang="en-IE"/>
        </a:p>
      </dgm:t>
    </dgm:pt>
    <dgm:pt modelId="{C9E649A3-C2E5-48FF-A5AF-C5216F33237E}">
      <dgm:prSet phldrT="[Text]" custT="1"/>
      <dgm:spPr/>
      <dgm:t>
        <a:bodyPr/>
        <a:lstStyle/>
        <a:p>
          <a:pPr algn="ctr"/>
          <a:r>
            <a:rPr lang="en-IE" sz="3200" b="1" dirty="0"/>
            <a:t>Emissions</a:t>
          </a:r>
        </a:p>
      </dgm:t>
    </dgm:pt>
    <dgm:pt modelId="{9D1F9DB8-9BAC-4953-A883-1109746CCE66}" type="parTrans" cxnId="{8EA38151-A718-49D5-89A9-F62D0B7F2B8E}">
      <dgm:prSet/>
      <dgm:spPr/>
      <dgm:t>
        <a:bodyPr/>
        <a:lstStyle/>
        <a:p>
          <a:endParaRPr lang="en-IE"/>
        </a:p>
      </dgm:t>
    </dgm:pt>
    <dgm:pt modelId="{9A9D3C65-934C-43CE-8FAB-01DFD986693B}" type="sibTrans" cxnId="{8EA38151-A718-49D5-89A9-F62D0B7F2B8E}">
      <dgm:prSet/>
      <dgm:spPr/>
      <dgm:t>
        <a:bodyPr/>
        <a:lstStyle/>
        <a:p>
          <a:endParaRPr lang="en-IE"/>
        </a:p>
      </dgm:t>
    </dgm:pt>
    <dgm:pt modelId="{87695B75-D1E6-4D30-A6D5-FDB23FD0A5BF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Profitability increased by 14% greater for the grass/clover system when compared to a ‘conventional’ pasture</a:t>
          </a:r>
          <a:endParaRPr lang="en-IE" b="1" dirty="0">
            <a:solidFill>
              <a:schemeClr val="bg1"/>
            </a:solidFill>
          </a:endParaRPr>
        </a:p>
      </dgm:t>
    </dgm:pt>
    <dgm:pt modelId="{011CBD0D-0699-48A8-8444-7E928B525D28}" type="parTrans" cxnId="{6CAC3CA4-259A-40DB-A6C2-AFFFDBAACB97}">
      <dgm:prSet/>
      <dgm:spPr/>
      <dgm:t>
        <a:bodyPr/>
        <a:lstStyle/>
        <a:p>
          <a:endParaRPr lang="en-IE"/>
        </a:p>
      </dgm:t>
    </dgm:pt>
    <dgm:pt modelId="{7FE453FC-27B1-4CDE-8EAC-6153B85AF28D}" type="sibTrans" cxnId="{6CAC3CA4-259A-40DB-A6C2-AFFFDBAACB97}">
      <dgm:prSet/>
      <dgm:spPr/>
      <dgm:t>
        <a:bodyPr/>
        <a:lstStyle/>
        <a:p>
          <a:endParaRPr lang="en-IE"/>
        </a:p>
      </dgm:t>
    </dgm:pt>
    <dgm:pt modelId="{92BFE8E7-2787-44D8-B86D-43FAA472B3F9}">
      <dgm:prSet/>
      <dgm:spPr/>
      <dgm:t>
        <a:bodyPr/>
        <a:lstStyle/>
        <a:p>
          <a:r>
            <a:rPr lang="en-GB" b="1" i="0" dirty="0">
              <a:solidFill>
                <a:schemeClr val="bg1"/>
              </a:solidFill>
            </a:rPr>
            <a:t>Nitrous oxide emission reduction is achieved from lower chemical N fertiliser use (up to 100 kg N/ha)</a:t>
          </a:r>
        </a:p>
      </dgm:t>
    </dgm:pt>
    <dgm:pt modelId="{E8F638D6-EADB-42DF-838B-5643C94820C3}" type="sibTrans" cxnId="{2BD3C09B-2828-444A-A3E1-F55C211F1692}">
      <dgm:prSet/>
      <dgm:spPr/>
      <dgm:t>
        <a:bodyPr/>
        <a:lstStyle/>
        <a:p>
          <a:endParaRPr lang="en-IE"/>
        </a:p>
      </dgm:t>
    </dgm:pt>
    <dgm:pt modelId="{D5F96848-1077-4752-B9E7-FED4C7DFC311}" type="parTrans" cxnId="{2BD3C09B-2828-444A-A3E1-F55C211F1692}">
      <dgm:prSet/>
      <dgm:spPr/>
      <dgm:t>
        <a:bodyPr/>
        <a:lstStyle/>
        <a:p>
          <a:endParaRPr lang="en-IE"/>
        </a:p>
      </dgm:t>
    </dgm:pt>
    <dgm:pt modelId="{6670AB9B-9E39-4B65-90DA-C35FBA85400C}" type="pres">
      <dgm:prSet presAssocID="{5FD1CA51-F775-4BD7-9189-6DCCD7867CD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4F03AF26-E352-4C4D-A4EF-63F677E0D501}" type="pres">
      <dgm:prSet presAssocID="{5FD1CA51-F775-4BD7-9189-6DCCD7867CDA}" presName="Background" presStyleLbl="node1" presStyleIdx="0" presStyleCnt="1" custLinFactNeighborX="-2854" custLinFactNeighborY="-2142"/>
      <dgm:spPr/>
    </dgm:pt>
    <dgm:pt modelId="{75036C3C-3CEA-4606-9C45-CFACAECC31CF}" type="pres">
      <dgm:prSet presAssocID="{5FD1CA51-F775-4BD7-9189-6DCCD7867CDA}" presName="Divider" presStyleLbl="callout" presStyleIdx="0" presStyleCnt="1"/>
      <dgm:spPr/>
    </dgm:pt>
    <dgm:pt modelId="{95C6133D-6EB8-4DF7-9F80-EAC44A695739}" type="pres">
      <dgm:prSet presAssocID="{5FD1CA51-F775-4BD7-9189-6DCCD7867CDA}" presName="ChildText1" presStyleLbl="revTx" presStyleIdx="0" presStyleCnt="0" custScaleX="115385">
        <dgm:presLayoutVars>
          <dgm:chMax val="0"/>
          <dgm:chPref val="0"/>
          <dgm:bulletEnabled val="1"/>
        </dgm:presLayoutVars>
      </dgm:prSet>
      <dgm:spPr/>
    </dgm:pt>
    <dgm:pt modelId="{12E81F25-D8C0-4B13-AFE0-964F17203195}" type="pres">
      <dgm:prSet presAssocID="{5FD1CA51-F775-4BD7-9189-6DCCD7867CD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C9E726C-DBB4-4F95-93DA-707234392BF4}" type="pres">
      <dgm:prSet presAssocID="{5FD1CA51-F775-4BD7-9189-6DCCD7867CDA}" presName="ParentText1" presStyleLbl="revTx" presStyleIdx="0" presStyleCnt="0">
        <dgm:presLayoutVars>
          <dgm:chMax val="1"/>
          <dgm:chPref val="1"/>
        </dgm:presLayoutVars>
      </dgm:prSet>
      <dgm:spPr/>
    </dgm:pt>
    <dgm:pt modelId="{00C89023-B984-4F19-A9AF-74D1750AE2E1}" type="pres">
      <dgm:prSet presAssocID="{5FD1CA51-F775-4BD7-9189-6DCCD7867CDA}" presName="ParentShape1" presStyleLbl="alignImgPlace1" presStyleIdx="0" presStyleCnt="2" custScaleY="82201" custLinFactX="300320" custLinFactNeighborX="400000" custLinFactNeighborY="17313">
        <dgm:presLayoutVars/>
      </dgm:prSet>
      <dgm:spPr/>
    </dgm:pt>
    <dgm:pt modelId="{8D2D2713-7A9C-4C80-9759-8FF2AF3153A9}" type="pres">
      <dgm:prSet presAssocID="{5FD1CA51-F775-4BD7-9189-6DCCD7867CDA}" presName="ParentText2" presStyleLbl="revTx" presStyleIdx="0" presStyleCnt="0">
        <dgm:presLayoutVars>
          <dgm:chMax val="1"/>
          <dgm:chPref val="1"/>
        </dgm:presLayoutVars>
      </dgm:prSet>
      <dgm:spPr/>
    </dgm:pt>
    <dgm:pt modelId="{A9A33743-1CC0-401B-8372-3E16B1BC506B}" type="pres">
      <dgm:prSet presAssocID="{5FD1CA51-F775-4BD7-9189-6DCCD7867CDA}" presName="ParentShape2" presStyleLbl="alignImgPlace1" presStyleIdx="1" presStyleCnt="2" custScaleY="91878" custLinFactX="-322840" custLinFactNeighborX="-400000" custLinFactNeighborY="-18762">
        <dgm:presLayoutVars/>
      </dgm:prSet>
      <dgm:spPr/>
    </dgm:pt>
  </dgm:ptLst>
  <dgm:cxnLst>
    <dgm:cxn modelId="{285A012B-9577-4B7F-B07D-1FA0B0DA773F}" type="presOf" srcId="{5FD1CA51-F775-4BD7-9189-6DCCD7867CDA}" destId="{6670AB9B-9E39-4B65-90DA-C35FBA85400C}" srcOrd="0" destOrd="0" presId="urn:microsoft.com/office/officeart/2009/3/layout/OpposingIdeas"/>
    <dgm:cxn modelId="{31DE5F49-0D06-46BF-99C4-C254CF2F4B36}" type="presOf" srcId="{A8161CDD-5850-412D-B17F-733092E4A7C4}" destId="{00C89023-B984-4F19-A9AF-74D1750AE2E1}" srcOrd="1" destOrd="0" presId="urn:microsoft.com/office/officeart/2009/3/layout/OpposingIdeas"/>
    <dgm:cxn modelId="{8EA38151-A718-49D5-89A9-F62D0B7F2B8E}" srcId="{5FD1CA51-F775-4BD7-9189-6DCCD7867CDA}" destId="{C9E649A3-C2E5-48FF-A5AF-C5216F33237E}" srcOrd="1" destOrd="0" parTransId="{9D1F9DB8-9BAC-4953-A883-1109746CCE66}" sibTransId="{9A9D3C65-934C-43CE-8FAB-01DFD986693B}"/>
    <dgm:cxn modelId="{2EF7057E-A227-4119-B909-952D996F31A8}" srcId="{5FD1CA51-F775-4BD7-9189-6DCCD7867CDA}" destId="{A8161CDD-5850-412D-B17F-733092E4A7C4}" srcOrd="0" destOrd="0" parTransId="{725381D1-A653-4C1E-8BF5-E1B1ACB229B3}" sibTransId="{1712A2F4-A5C4-47FC-BA28-EA2F45CEA25D}"/>
    <dgm:cxn modelId="{6816A78A-05EC-441B-A5EE-ECF7F8C007FE}" type="presOf" srcId="{87695B75-D1E6-4D30-A6D5-FDB23FD0A5BF}" destId="{12E81F25-D8C0-4B13-AFE0-964F17203195}" srcOrd="0" destOrd="0" presId="urn:microsoft.com/office/officeart/2009/3/layout/OpposingIdeas"/>
    <dgm:cxn modelId="{2BD3C09B-2828-444A-A3E1-F55C211F1692}" srcId="{A8161CDD-5850-412D-B17F-733092E4A7C4}" destId="{92BFE8E7-2787-44D8-B86D-43FAA472B3F9}" srcOrd="0" destOrd="0" parTransId="{D5F96848-1077-4752-B9E7-FED4C7DFC311}" sibTransId="{E8F638D6-EADB-42DF-838B-5643C94820C3}"/>
    <dgm:cxn modelId="{6CAC3CA4-259A-40DB-A6C2-AFFFDBAACB97}" srcId="{C9E649A3-C2E5-48FF-A5AF-C5216F33237E}" destId="{87695B75-D1E6-4D30-A6D5-FDB23FD0A5BF}" srcOrd="0" destOrd="0" parTransId="{011CBD0D-0699-48A8-8444-7E928B525D28}" sibTransId="{7FE453FC-27B1-4CDE-8EAC-6153B85AF28D}"/>
    <dgm:cxn modelId="{34929BA4-C251-480E-B5F7-FF0EE9825F8A}" type="presOf" srcId="{A8161CDD-5850-412D-B17F-733092E4A7C4}" destId="{DC9E726C-DBB4-4F95-93DA-707234392BF4}" srcOrd="0" destOrd="0" presId="urn:microsoft.com/office/officeart/2009/3/layout/OpposingIdeas"/>
    <dgm:cxn modelId="{612C32B1-A801-4B14-AEAD-FCCD36C2F378}" type="presOf" srcId="{C9E649A3-C2E5-48FF-A5AF-C5216F33237E}" destId="{A9A33743-1CC0-401B-8372-3E16B1BC506B}" srcOrd="1" destOrd="0" presId="urn:microsoft.com/office/officeart/2009/3/layout/OpposingIdeas"/>
    <dgm:cxn modelId="{F48664C6-11FF-44F5-AB6C-5686E86DF33B}" type="presOf" srcId="{C9E649A3-C2E5-48FF-A5AF-C5216F33237E}" destId="{8D2D2713-7A9C-4C80-9759-8FF2AF3153A9}" srcOrd="0" destOrd="0" presId="urn:microsoft.com/office/officeart/2009/3/layout/OpposingIdeas"/>
    <dgm:cxn modelId="{D756ACCC-2A52-4F43-8575-AD6248E914BC}" type="presOf" srcId="{92BFE8E7-2787-44D8-B86D-43FAA472B3F9}" destId="{95C6133D-6EB8-4DF7-9F80-EAC44A695739}" srcOrd="0" destOrd="0" presId="urn:microsoft.com/office/officeart/2009/3/layout/OpposingIdeas"/>
    <dgm:cxn modelId="{5642A957-FE26-445A-9B99-A48A454FDE3A}" type="presParOf" srcId="{6670AB9B-9E39-4B65-90DA-C35FBA85400C}" destId="{4F03AF26-E352-4C4D-A4EF-63F677E0D501}" srcOrd="0" destOrd="0" presId="urn:microsoft.com/office/officeart/2009/3/layout/OpposingIdeas"/>
    <dgm:cxn modelId="{BCA6A9A6-B0AD-457B-8DCB-97797F24E0E2}" type="presParOf" srcId="{6670AB9B-9E39-4B65-90DA-C35FBA85400C}" destId="{75036C3C-3CEA-4606-9C45-CFACAECC31CF}" srcOrd="1" destOrd="0" presId="urn:microsoft.com/office/officeart/2009/3/layout/OpposingIdeas"/>
    <dgm:cxn modelId="{C9477DF9-8A7E-4BE8-8A4F-5A8DB2D8E90B}" type="presParOf" srcId="{6670AB9B-9E39-4B65-90DA-C35FBA85400C}" destId="{95C6133D-6EB8-4DF7-9F80-EAC44A695739}" srcOrd="2" destOrd="0" presId="urn:microsoft.com/office/officeart/2009/3/layout/OpposingIdeas"/>
    <dgm:cxn modelId="{9C93E2BB-4F17-4D5A-A186-4A759333F3DB}" type="presParOf" srcId="{6670AB9B-9E39-4B65-90DA-C35FBA85400C}" destId="{12E81F25-D8C0-4B13-AFE0-964F17203195}" srcOrd="3" destOrd="0" presId="urn:microsoft.com/office/officeart/2009/3/layout/OpposingIdeas"/>
    <dgm:cxn modelId="{49DE7A9B-67BA-4933-A991-16F4D391C214}" type="presParOf" srcId="{6670AB9B-9E39-4B65-90DA-C35FBA85400C}" destId="{DC9E726C-DBB4-4F95-93DA-707234392BF4}" srcOrd="4" destOrd="0" presId="urn:microsoft.com/office/officeart/2009/3/layout/OpposingIdeas"/>
    <dgm:cxn modelId="{0B7B22F6-4359-4006-93FF-BA250675504B}" type="presParOf" srcId="{6670AB9B-9E39-4B65-90DA-C35FBA85400C}" destId="{00C89023-B984-4F19-A9AF-74D1750AE2E1}" srcOrd="5" destOrd="0" presId="urn:microsoft.com/office/officeart/2009/3/layout/OpposingIdeas"/>
    <dgm:cxn modelId="{44C9D721-A5D1-4E6F-9C8B-557D40789703}" type="presParOf" srcId="{6670AB9B-9E39-4B65-90DA-C35FBA85400C}" destId="{8D2D2713-7A9C-4C80-9759-8FF2AF3153A9}" srcOrd="6" destOrd="0" presId="urn:microsoft.com/office/officeart/2009/3/layout/OpposingIdeas"/>
    <dgm:cxn modelId="{6EE5BA55-1AE9-4249-A5FA-4AEA91531B2D}" type="presParOf" srcId="{6670AB9B-9E39-4B65-90DA-C35FBA85400C}" destId="{A9A33743-1CC0-401B-8372-3E16B1BC506B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AF26-E352-4C4D-A4EF-63F677E0D501}">
      <dsp:nvSpPr>
        <dsp:cNvPr id="0" name=""/>
        <dsp:cNvSpPr/>
      </dsp:nvSpPr>
      <dsp:spPr>
        <a:xfrm>
          <a:off x="1635693" y="603432"/>
          <a:ext cx="5349398" cy="2876723"/>
        </a:xfrm>
        <a:prstGeom prst="round2DiagRect">
          <a:avLst>
            <a:gd name="adj1" fmla="val 0"/>
            <a:gd name="adj2" fmla="val 166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36C3C-3CEA-4606-9C45-CFACAECC31CF}">
      <dsp:nvSpPr>
        <dsp:cNvPr id="0" name=""/>
        <dsp:cNvSpPr/>
      </dsp:nvSpPr>
      <dsp:spPr>
        <a:xfrm>
          <a:off x="4463063" y="970159"/>
          <a:ext cx="713" cy="2266509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6133D-6EB8-4DF7-9F80-EAC44A695739}">
      <dsp:nvSpPr>
        <dsp:cNvPr id="0" name=""/>
        <dsp:cNvSpPr/>
      </dsp:nvSpPr>
      <dsp:spPr>
        <a:xfrm>
          <a:off x="1788360" y="882985"/>
          <a:ext cx="2674707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i="0" kern="1200" dirty="0">
              <a:solidFill>
                <a:schemeClr val="bg1"/>
              </a:solidFill>
            </a:rPr>
            <a:t>CO</a:t>
          </a:r>
          <a:r>
            <a:rPr lang="en-GB" sz="2700" b="1" i="0" kern="1200" baseline="-25000" dirty="0">
              <a:solidFill>
                <a:schemeClr val="bg1"/>
              </a:solidFill>
            </a:rPr>
            <a:t>2</a:t>
          </a:r>
          <a:r>
            <a:rPr lang="en-GB" sz="2700" b="1" i="0" kern="1200" dirty="0">
              <a:solidFill>
                <a:schemeClr val="bg1"/>
              </a:solidFill>
            </a:rPr>
            <a:t>e reduced by approximately 350 kg CO</a:t>
          </a:r>
          <a:r>
            <a:rPr lang="en-GB" sz="2700" b="1" i="0" kern="1200" baseline="-25000" dirty="0">
              <a:solidFill>
                <a:schemeClr val="bg1"/>
              </a:solidFill>
            </a:rPr>
            <a:t>2</a:t>
          </a:r>
          <a:r>
            <a:rPr lang="en-GB" sz="2700" b="1" i="0" kern="1200" dirty="0">
              <a:solidFill>
                <a:schemeClr val="bg1"/>
              </a:solidFill>
            </a:rPr>
            <a:t>e/head.</a:t>
          </a:r>
        </a:p>
      </dsp:txBody>
      <dsp:txXfrm>
        <a:off x="1788360" y="882985"/>
        <a:ext cx="2674707" cy="2440856"/>
      </dsp:txXfrm>
    </dsp:sp>
    <dsp:sp modelId="{12E81F25-D8C0-4B13-AFE0-964F17203195}">
      <dsp:nvSpPr>
        <dsp:cNvPr id="0" name=""/>
        <dsp:cNvSpPr/>
      </dsp:nvSpPr>
      <dsp:spPr>
        <a:xfrm>
          <a:off x="4641377" y="882985"/>
          <a:ext cx="2318072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i="0" kern="1200" dirty="0">
              <a:solidFill>
                <a:schemeClr val="bg1"/>
              </a:solidFill>
            </a:rPr>
            <a:t>Increased profitability by approximately €30/head</a:t>
          </a:r>
          <a:endParaRPr lang="en-IE" sz="2700" b="1" kern="1200" dirty="0">
            <a:solidFill>
              <a:schemeClr val="bg1"/>
            </a:solidFill>
          </a:endParaRPr>
        </a:p>
      </dsp:txBody>
      <dsp:txXfrm>
        <a:off x="4641377" y="882985"/>
        <a:ext cx="2318072" cy="2440856"/>
      </dsp:txXfrm>
    </dsp:sp>
    <dsp:sp modelId="{00C89023-B984-4F19-A9AF-74D1750AE2E1}">
      <dsp:nvSpPr>
        <dsp:cNvPr id="0" name=""/>
        <dsp:cNvSpPr/>
      </dsp:nvSpPr>
      <dsp:spPr>
        <a:xfrm rot="16200000">
          <a:off x="6296565" y="1590740"/>
          <a:ext cx="2579667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 dirty="0"/>
            <a:t>Profit</a:t>
          </a:r>
          <a:endParaRPr lang="en-IE" sz="2000" b="1" kern="1200" dirty="0"/>
        </a:p>
      </dsp:txBody>
      <dsp:txXfrm>
        <a:off x="6431312" y="1949136"/>
        <a:ext cx="2310174" cy="444268"/>
      </dsp:txXfrm>
    </dsp:sp>
    <dsp:sp modelId="{A9A33743-1CC0-401B-8372-3E16B1BC506B}">
      <dsp:nvSpPr>
        <dsp:cNvPr id="0" name=""/>
        <dsp:cNvSpPr/>
      </dsp:nvSpPr>
      <dsp:spPr>
        <a:xfrm rot="5400000">
          <a:off x="-302729" y="1679047"/>
          <a:ext cx="2883355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b="1" kern="1200" dirty="0"/>
            <a:t>Emissions</a:t>
          </a:r>
        </a:p>
      </dsp:txBody>
      <dsp:txXfrm>
        <a:off x="-167983" y="1767950"/>
        <a:ext cx="2613862" cy="444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AF26-E352-4C4D-A4EF-63F677E0D501}">
      <dsp:nvSpPr>
        <dsp:cNvPr id="0" name=""/>
        <dsp:cNvSpPr/>
      </dsp:nvSpPr>
      <dsp:spPr>
        <a:xfrm>
          <a:off x="1635693" y="603432"/>
          <a:ext cx="5349398" cy="2876723"/>
        </a:xfrm>
        <a:prstGeom prst="round2DiagRect">
          <a:avLst>
            <a:gd name="adj1" fmla="val 0"/>
            <a:gd name="adj2" fmla="val 166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36C3C-3CEA-4606-9C45-CFACAECC31CF}">
      <dsp:nvSpPr>
        <dsp:cNvPr id="0" name=""/>
        <dsp:cNvSpPr/>
      </dsp:nvSpPr>
      <dsp:spPr>
        <a:xfrm>
          <a:off x="4463063" y="970159"/>
          <a:ext cx="713" cy="2266509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6133D-6EB8-4DF7-9F80-EAC44A695739}">
      <dsp:nvSpPr>
        <dsp:cNvPr id="0" name=""/>
        <dsp:cNvSpPr/>
      </dsp:nvSpPr>
      <dsp:spPr>
        <a:xfrm>
          <a:off x="1788360" y="882985"/>
          <a:ext cx="2674707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i="0" kern="1200" dirty="0">
              <a:solidFill>
                <a:schemeClr val="bg1"/>
              </a:solidFill>
            </a:rPr>
            <a:t>Improvements in health will reduce GHG emissions per unit of meat. Reduces footprint</a:t>
          </a:r>
        </a:p>
      </dsp:txBody>
      <dsp:txXfrm>
        <a:off x="1788360" y="882985"/>
        <a:ext cx="2674707" cy="2440856"/>
      </dsp:txXfrm>
    </dsp:sp>
    <dsp:sp modelId="{12E81F25-D8C0-4B13-AFE0-964F17203195}">
      <dsp:nvSpPr>
        <dsp:cNvPr id="0" name=""/>
        <dsp:cNvSpPr/>
      </dsp:nvSpPr>
      <dsp:spPr>
        <a:xfrm>
          <a:off x="4641377" y="882985"/>
          <a:ext cx="2318072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i="0" kern="1200" dirty="0">
              <a:solidFill>
                <a:schemeClr val="bg1"/>
              </a:solidFill>
            </a:rPr>
            <a:t>Reducing health problems will improve efficiency, reduce costs and increase profitability</a:t>
          </a:r>
          <a:endParaRPr lang="en-IE" sz="2300" b="1" kern="1200" dirty="0">
            <a:solidFill>
              <a:schemeClr val="bg1"/>
            </a:solidFill>
          </a:endParaRPr>
        </a:p>
      </dsp:txBody>
      <dsp:txXfrm>
        <a:off x="4641377" y="882985"/>
        <a:ext cx="2318072" cy="2440856"/>
      </dsp:txXfrm>
    </dsp:sp>
    <dsp:sp modelId="{00C89023-B984-4F19-A9AF-74D1750AE2E1}">
      <dsp:nvSpPr>
        <dsp:cNvPr id="0" name=""/>
        <dsp:cNvSpPr/>
      </dsp:nvSpPr>
      <dsp:spPr>
        <a:xfrm rot="16200000">
          <a:off x="6296565" y="1590740"/>
          <a:ext cx="2579667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 dirty="0"/>
            <a:t>Profit</a:t>
          </a:r>
          <a:endParaRPr lang="en-IE" sz="2000" b="1" kern="1200" dirty="0"/>
        </a:p>
      </dsp:txBody>
      <dsp:txXfrm>
        <a:off x="6431312" y="1949136"/>
        <a:ext cx="2310174" cy="444268"/>
      </dsp:txXfrm>
    </dsp:sp>
    <dsp:sp modelId="{A9A33743-1CC0-401B-8372-3E16B1BC506B}">
      <dsp:nvSpPr>
        <dsp:cNvPr id="0" name=""/>
        <dsp:cNvSpPr/>
      </dsp:nvSpPr>
      <dsp:spPr>
        <a:xfrm rot="5400000">
          <a:off x="-302729" y="1679047"/>
          <a:ext cx="2883355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b="1" kern="1200" dirty="0"/>
            <a:t>Emissions</a:t>
          </a:r>
        </a:p>
      </dsp:txBody>
      <dsp:txXfrm>
        <a:off x="-167983" y="1767950"/>
        <a:ext cx="2613862" cy="444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AF26-E352-4C4D-A4EF-63F677E0D501}">
      <dsp:nvSpPr>
        <dsp:cNvPr id="0" name=""/>
        <dsp:cNvSpPr/>
      </dsp:nvSpPr>
      <dsp:spPr>
        <a:xfrm>
          <a:off x="1635693" y="603432"/>
          <a:ext cx="5349398" cy="2876723"/>
        </a:xfrm>
        <a:prstGeom prst="round2DiagRect">
          <a:avLst>
            <a:gd name="adj1" fmla="val 0"/>
            <a:gd name="adj2" fmla="val 166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36C3C-3CEA-4606-9C45-CFACAECC31CF}">
      <dsp:nvSpPr>
        <dsp:cNvPr id="0" name=""/>
        <dsp:cNvSpPr/>
      </dsp:nvSpPr>
      <dsp:spPr>
        <a:xfrm>
          <a:off x="4463063" y="970159"/>
          <a:ext cx="713" cy="2266509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6133D-6EB8-4DF7-9F80-EAC44A695739}">
      <dsp:nvSpPr>
        <dsp:cNvPr id="0" name=""/>
        <dsp:cNvSpPr/>
      </dsp:nvSpPr>
      <dsp:spPr>
        <a:xfrm>
          <a:off x="1788360" y="882985"/>
          <a:ext cx="2674707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i="0" kern="1200" dirty="0">
              <a:solidFill>
                <a:schemeClr val="bg1"/>
              </a:solidFill>
            </a:rPr>
            <a:t>Reduces ammonia emissions from slurry by up to 30% and nitrous oxide emissions through reduced chemical N use. </a:t>
          </a:r>
        </a:p>
      </dsp:txBody>
      <dsp:txXfrm>
        <a:off x="1788360" y="882985"/>
        <a:ext cx="2674707" cy="2440856"/>
      </dsp:txXfrm>
    </dsp:sp>
    <dsp:sp modelId="{12E81F25-D8C0-4B13-AFE0-964F17203195}">
      <dsp:nvSpPr>
        <dsp:cNvPr id="0" name=""/>
        <dsp:cNvSpPr/>
      </dsp:nvSpPr>
      <dsp:spPr>
        <a:xfrm>
          <a:off x="4641377" y="882985"/>
          <a:ext cx="2318072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i="0" kern="1200" dirty="0">
              <a:solidFill>
                <a:schemeClr val="bg1"/>
              </a:solidFill>
            </a:rPr>
            <a:t>Retains an extra 3 units of N/1,000 gallons of cattle slurry.</a:t>
          </a:r>
          <a:endParaRPr lang="en-IE" sz="2200" b="1" kern="1200" dirty="0">
            <a:solidFill>
              <a:schemeClr val="bg1"/>
            </a:solidFill>
          </a:endParaRPr>
        </a:p>
      </dsp:txBody>
      <dsp:txXfrm>
        <a:off x="4641377" y="882985"/>
        <a:ext cx="2318072" cy="2440856"/>
      </dsp:txXfrm>
    </dsp:sp>
    <dsp:sp modelId="{00C89023-B984-4F19-A9AF-74D1750AE2E1}">
      <dsp:nvSpPr>
        <dsp:cNvPr id="0" name=""/>
        <dsp:cNvSpPr/>
      </dsp:nvSpPr>
      <dsp:spPr>
        <a:xfrm rot="16200000">
          <a:off x="6296565" y="1590740"/>
          <a:ext cx="2579667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/>
            <a:t>Profit</a:t>
          </a:r>
          <a:endParaRPr lang="en-IE" sz="2000" b="1" kern="1200" dirty="0"/>
        </a:p>
      </dsp:txBody>
      <dsp:txXfrm>
        <a:off x="6431312" y="1949136"/>
        <a:ext cx="2310174" cy="444268"/>
      </dsp:txXfrm>
    </dsp:sp>
    <dsp:sp modelId="{A9A33743-1CC0-401B-8372-3E16B1BC506B}">
      <dsp:nvSpPr>
        <dsp:cNvPr id="0" name=""/>
        <dsp:cNvSpPr/>
      </dsp:nvSpPr>
      <dsp:spPr>
        <a:xfrm rot="5400000">
          <a:off x="-302729" y="1679047"/>
          <a:ext cx="2883355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b="1" kern="1200" dirty="0"/>
            <a:t>Emissions</a:t>
          </a:r>
        </a:p>
      </dsp:txBody>
      <dsp:txXfrm>
        <a:off x="-167983" y="1767950"/>
        <a:ext cx="2613862" cy="444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AF26-E352-4C4D-A4EF-63F677E0D501}">
      <dsp:nvSpPr>
        <dsp:cNvPr id="0" name=""/>
        <dsp:cNvSpPr/>
      </dsp:nvSpPr>
      <dsp:spPr>
        <a:xfrm>
          <a:off x="1635693" y="603432"/>
          <a:ext cx="5349398" cy="2876723"/>
        </a:xfrm>
        <a:prstGeom prst="round2DiagRect">
          <a:avLst>
            <a:gd name="adj1" fmla="val 0"/>
            <a:gd name="adj2" fmla="val 166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36C3C-3CEA-4606-9C45-CFACAECC31CF}">
      <dsp:nvSpPr>
        <dsp:cNvPr id="0" name=""/>
        <dsp:cNvSpPr/>
      </dsp:nvSpPr>
      <dsp:spPr>
        <a:xfrm>
          <a:off x="4463063" y="970159"/>
          <a:ext cx="713" cy="2266509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6133D-6EB8-4DF7-9F80-EAC44A695739}">
      <dsp:nvSpPr>
        <dsp:cNvPr id="0" name=""/>
        <dsp:cNvSpPr/>
      </dsp:nvSpPr>
      <dsp:spPr>
        <a:xfrm>
          <a:off x="1788360" y="882985"/>
          <a:ext cx="2674707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i="0" kern="1200" dirty="0">
              <a:solidFill>
                <a:schemeClr val="bg1"/>
              </a:solidFill>
            </a:rPr>
            <a:t>Reduces methane and nitrous oxide emissions. Reduces footprint</a:t>
          </a:r>
        </a:p>
      </dsp:txBody>
      <dsp:txXfrm>
        <a:off x="1788360" y="882985"/>
        <a:ext cx="2674707" cy="2440856"/>
      </dsp:txXfrm>
    </dsp:sp>
    <dsp:sp modelId="{12E81F25-D8C0-4B13-AFE0-964F17203195}">
      <dsp:nvSpPr>
        <dsp:cNvPr id="0" name=""/>
        <dsp:cNvSpPr/>
      </dsp:nvSpPr>
      <dsp:spPr>
        <a:xfrm>
          <a:off x="4641377" y="882985"/>
          <a:ext cx="2318072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i="0" kern="1200" dirty="0">
              <a:solidFill>
                <a:schemeClr val="bg1"/>
              </a:solidFill>
            </a:rPr>
            <a:t> Every extra tonne of grass dry matter (DM) grown and utilised/ha is worth €105 to the beef farmer</a:t>
          </a:r>
          <a:endParaRPr lang="en-IE" sz="2300" b="1" kern="1200" dirty="0">
            <a:solidFill>
              <a:schemeClr val="bg1"/>
            </a:solidFill>
          </a:endParaRPr>
        </a:p>
      </dsp:txBody>
      <dsp:txXfrm>
        <a:off x="4641377" y="882985"/>
        <a:ext cx="2318072" cy="2440856"/>
      </dsp:txXfrm>
    </dsp:sp>
    <dsp:sp modelId="{00C89023-B984-4F19-A9AF-74D1750AE2E1}">
      <dsp:nvSpPr>
        <dsp:cNvPr id="0" name=""/>
        <dsp:cNvSpPr/>
      </dsp:nvSpPr>
      <dsp:spPr>
        <a:xfrm rot="16200000">
          <a:off x="6296565" y="1590740"/>
          <a:ext cx="2579667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/>
            <a:t>Profit</a:t>
          </a:r>
          <a:endParaRPr lang="en-IE" sz="2000" b="1" kern="1200" dirty="0"/>
        </a:p>
      </dsp:txBody>
      <dsp:txXfrm>
        <a:off x="6431312" y="1949136"/>
        <a:ext cx="2310174" cy="444268"/>
      </dsp:txXfrm>
    </dsp:sp>
    <dsp:sp modelId="{A9A33743-1CC0-401B-8372-3E16B1BC506B}">
      <dsp:nvSpPr>
        <dsp:cNvPr id="0" name=""/>
        <dsp:cNvSpPr/>
      </dsp:nvSpPr>
      <dsp:spPr>
        <a:xfrm rot="5400000">
          <a:off x="-302729" y="1679047"/>
          <a:ext cx="2883355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b="1" kern="1200" dirty="0"/>
            <a:t>Emissions</a:t>
          </a:r>
        </a:p>
      </dsp:txBody>
      <dsp:txXfrm>
        <a:off x="-167983" y="1767950"/>
        <a:ext cx="2613862" cy="4442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AF26-E352-4C4D-A4EF-63F677E0D501}">
      <dsp:nvSpPr>
        <dsp:cNvPr id="0" name=""/>
        <dsp:cNvSpPr/>
      </dsp:nvSpPr>
      <dsp:spPr>
        <a:xfrm>
          <a:off x="1635693" y="603432"/>
          <a:ext cx="5349398" cy="2876723"/>
        </a:xfrm>
        <a:prstGeom prst="round2DiagRect">
          <a:avLst>
            <a:gd name="adj1" fmla="val 0"/>
            <a:gd name="adj2" fmla="val 166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36C3C-3CEA-4606-9C45-CFACAECC31CF}">
      <dsp:nvSpPr>
        <dsp:cNvPr id="0" name=""/>
        <dsp:cNvSpPr/>
      </dsp:nvSpPr>
      <dsp:spPr>
        <a:xfrm>
          <a:off x="4463063" y="970159"/>
          <a:ext cx="713" cy="2266509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6133D-6EB8-4DF7-9F80-EAC44A695739}">
      <dsp:nvSpPr>
        <dsp:cNvPr id="0" name=""/>
        <dsp:cNvSpPr/>
      </dsp:nvSpPr>
      <dsp:spPr>
        <a:xfrm>
          <a:off x="1788360" y="882985"/>
          <a:ext cx="2674707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bg1"/>
              </a:solidFill>
            </a:rPr>
            <a:t>Nitrous oxide emission reduction is achieved from lower chemical N fertiliser use (up to 100 kg N/ha)</a:t>
          </a:r>
        </a:p>
      </dsp:txBody>
      <dsp:txXfrm>
        <a:off x="1788360" y="882985"/>
        <a:ext cx="2674707" cy="2440856"/>
      </dsp:txXfrm>
    </dsp:sp>
    <dsp:sp modelId="{12E81F25-D8C0-4B13-AFE0-964F17203195}">
      <dsp:nvSpPr>
        <dsp:cNvPr id="0" name=""/>
        <dsp:cNvSpPr/>
      </dsp:nvSpPr>
      <dsp:spPr>
        <a:xfrm>
          <a:off x="4641377" y="882985"/>
          <a:ext cx="2318072" cy="244085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bg1"/>
              </a:solidFill>
            </a:rPr>
            <a:t>Profitability increased by 14% greater for the grass/clover system when compared to a ‘conventional’ pasture</a:t>
          </a:r>
          <a:endParaRPr lang="en-IE" sz="2000" b="1" kern="1200" dirty="0">
            <a:solidFill>
              <a:schemeClr val="bg1"/>
            </a:solidFill>
          </a:endParaRPr>
        </a:p>
      </dsp:txBody>
      <dsp:txXfrm>
        <a:off x="4641377" y="882985"/>
        <a:ext cx="2318072" cy="2440856"/>
      </dsp:txXfrm>
    </dsp:sp>
    <dsp:sp modelId="{00C89023-B984-4F19-A9AF-74D1750AE2E1}">
      <dsp:nvSpPr>
        <dsp:cNvPr id="0" name=""/>
        <dsp:cNvSpPr/>
      </dsp:nvSpPr>
      <dsp:spPr>
        <a:xfrm rot="16200000">
          <a:off x="6296565" y="1590740"/>
          <a:ext cx="2579667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/>
            <a:t>Profit</a:t>
          </a:r>
          <a:endParaRPr lang="en-IE" sz="2000" b="1" kern="1200" dirty="0"/>
        </a:p>
      </dsp:txBody>
      <dsp:txXfrm>
        <a:off x="6431312" y="1949136"/>
        <a:ext cx="2310174" cy="444268"/>
      </dsp:txXfrm>
    </dsp:sp>
    <dsp:sp modelId="{A9A33743-1CC0-401B-8372-3E16B1BC506B}">
      <dsp:nvSpPr>
        <dsp:cNvPr id="0" name=""/>
        <dsp:cNvSpPr/>
      </dsp:nvSpPr>
      <dsp:spPr>
        <a:xfrm rot="5400000">
          <a:off x="-302729" y="1679047"/>
          <a:ext cx="2883355" cy="8915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b="1" kern="1200" dirty="0"/>
            <a:t>Emissions</a:t>
          </a:r>
        </a:p>
      </dsp:txBody>
      <dsp:txXfrm>
        <a:off x="-167983" y="1767950"/>
        <a:ext cx="2613862" cy="444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4BEAA8-B8E1-9143-B753-9335D2B03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30F16-FAE0-8A44-9E07-BE7317BA2F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05C82-8BBB-2B4E-A48C-5CBC2C5CEFFA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73F20-2FDA-124B-A4FE-25B16A162B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D8C59-8599-A44E-BA94-6164A2E53D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A4AF-1CAF-7D46-8C2A-4C4145158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7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85162-BFE3-864C-BDBA-D7D532BB300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23CD6-98FD-D042-8C02-5B58FC50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Title Slide">
    <p:bg>
      <p:bgPr>
        <a:solidFill>
          <a:srgbClr val="E5E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0D55B-A685-E34F-BC82-A8465ABD7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86C313E2-4AC8-EC47-8FE1-80D97980B640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D2B850-A1D0-0349-AC68-A7153913DE5E}"/>
              </a:ext>
            </a:extLst>
          </p:cNvPr>
          <p:cNvGrpSpPr/>
          <p:nvPr userDrawn="1"/>
        </p:nvGrpSpPr>
        <p:grpSpPr>
          <a:xfrm>
            <a:off x="822" y="-75501"/>
            <a:ext cx="7575968" cy="6941887"/>
            <a:chOff x="9211" y="-2"/>
            <a:chExt cx="7575968" cy="6857999"/>
          </a:xfrm>
        </p:grpSpPr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325CA98C-FBAA-9A44-847A-DADAA411ABD4}"/>
                </a:ext>
              </a:extLst>
            </p:cNvPr>
            <p:cNvSpPr/>
            <p:nvPr userDrawn="1"/>
          </p:nvSpPr>
          <p:spPr>
            <a:xfrm rot="10800000" flipH="1">
              <a:off x="5226990" y="-2"/>
              <a:ext cx="2358189" cy="6857999"/>
            </a:xfrm>
            <a:prstGeom prst="triangle">
              <a:avLst>
                <a:gd name="adj" fmla="val 0"/>
              </a:avLst>
            </a:prstGeom>
            <a:solidFill>
              <a:srgbClr val="EEEFF6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CFE62B-3CC1-9249-8395-2F8AD31D6A94}"/>
                </a:ext>
              </a:extLst>
            </p:cNvPr>
            <p:cNvSpPr/>
            <p:nvPr userDrawn="1"/>
          </p:nvSpPr>
          <p:spPr>
            <a:xfrm flipH="1">
              <a:off x="9211" y="-2"/>
              <a:ext cx="5217779" cy="6857999"/>
            </a:xfrm>
            <a:prstGeom prst="rect">
              <a:avLst/>
            </a:prstGeom>
            <a:solidFill>
              <a:srgbClr val="EEEFF6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D3DB7B-8E7D-B540-82A4-47509308F7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8290" y="2406812"/>
            <a:ext cx="5384037" cy="1102901"/>
          </a:xfrm>
        </p:spPr>
        <p:txBody>
          <a:bodyPr lIns="0" anchor="t">
            <a:normAutofit/>
          </a:bodyPr>
          <a:lstStyle>
            <a:lvl1pPr algn="l">
              <a:defRPr sz="3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</a:t>
            </a:r>
            <a:r>
              <a:rPr lang="en-GB" dirty="0" err="1"/>
              <a:t>styleClick</a:t>
            </a:r>
            <a:r>
              <a:rPr lang="en-GB" dirty="0"/>
              <a:t> to edit master 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AE74B-AE41-1644-A5B6-2D4D5898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290" y="3543841"/>
            <a:ext cx="4572000" cy="483371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28707-7E91-A643-B533-0441C3129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90" y="1534896"/>
            <a:ext cx="2743200" cy="365125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C99A76-961A-5E45-B94B-A6D64A7EE3C7}" type="datetime3">
              <a:rPr lang="en-IE" smtClean="0"/>
              <a:pPr/>
              <a:t>6 September 2023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67E14-0480-184D-96D5-2C7B33788267}"/>
              </a:ext>
            </a:extLst>
          </p:cNvPr>
          <p:cNvSpPr/>
          <p:nvPr userDrawn="1"/>
        </p:nvSpPr>
        <p:spPr>
          <a:xfrm>
            <a:off x="998290" y="2028816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4E"/>
              </a:solidFill>
              <a:highlight>
                <a:srgbClr val="002A4E"/>
              </a:highligh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57F2A6-3F1A-A24E-9B54-E1B19A523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1" y="4781725"/>
            <a:ext cx="1008032" cy="1240654"/>
          </a:xfrm>
          <a:prstGeom prst="rect">
            <a:avLst/>
          </a:prstGeom>
        </p:spPr>
      </p:pic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69F31A9B-53B1-BF42-A767-1D19EFAEE7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80385" y="4743923"/>
            <a:ext cx="1240654" cy="12406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0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1 col text Lef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8BB8-4061-5B4C-A222-0B69D53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24C2DD0-6096-2C4C-9D2F-9D778F4FCC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839145" y="1480929"/>
            <a:ext cx="4500000" cy="45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C6EA08-0EFC-C443-9367-EB13DD5A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52"/>
            <a:ext cx="8640000" cy="102971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88C4C7-EC47-AE49-BF23-A933E7F56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930"/>
            <a:ext cx="4788000" cy="4500000"/>
          </a:xfrm>
        </p:spPr>
        <p:txBody>
          <a:bodyPr/>
          <a:lstStyle>
            <a:lvl1pPr>
              <a:defRPr sz="2000"/>
            </a:lvl1pPr>
            <a:lvl2pPr>
              <a:spcBef>
                <a:spcPts val="1100"/>
              </a:spcBef>
              <a:defRPr sz="1400"/>
            </a:lvl2pPr>
            <a:lvl3pPr marL="0" indent="-228600">
              <a:spcBef>
                <a:spcPts val="1100"/>
              </a:spcBef>
              <a:buClr>
                <a:srgbClr val="43B02A"/>
              </a:buClr>
              <a:buFont typeface="Arial" panose="020B0604020202020204" pitchFamily="34" charset="0"/>
              <a:buChar char="•"/>
              <a:defRPr sz="1400"/>
            </a:lvl3pPr>
            <a:lvl4pPr marL="482400">
              <a:defRPr sz="1400" i="1"/>
            </a:lvl4pPr>
            <a:lvl5pPr marL="7254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111C15B-6B5A-614E-9429-3511C2871E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78826" y="5770013"/>
            <a:ext cx="814090" cy="8140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32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1 col Text Righ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8BB8-4061-5B4C-A222-0B69D53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0FBF9F-A33C-914C-AC58-B51FAD73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52"/>
            <a:ext cx="8640000" cy="102971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A53F6A8-AA66-4E46-951E-06E3B2E9FF2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199" y="1480929"/>
            <a:ext cx="4500000" cy="45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9F4DFC-C05F-124B-BD9C-46D18CA70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533" y="1480930"/>
            <a:ext cx="4788000" cy="4500000"/>
          </a:xfrm>
        </p:spPr>
        <p:txBody>
          <a:bodyPr/>
          <a:lstStyle>
            <a:lvl1pPr>
              <a:defRPr sz="2000"/>
            </a:lvl1pPr>
            <a:lvl2pPr>
              <a:spcBef>
                <a:spcPts val="1100"/>
              </a:spcBef>
              <a:defRPr sz="1400"/>
            </a:lvl2pPr>
            <a:lvl3pPr marL="0" indent="-228600">
              <a:spcBef>
                <a:spcPts val="1100"/>
              </a:spcBef>
              <a:buClr>
                <a:srgbClr val="43B02A"/>
              </a:buClr>
              <a:buFont typeface="Arial" panose="020B0604020202020204" pitchFamily="34" charset="0"/>
              <a:buChar char="•"/>
              <a:defRPr sz="1400"/>
            </a:lvl3pPr>
            <a:lvl4pPr marL="482400">
              <a:defRPr sz="1400" i="1"/>
            </a:lvl4pPr>
            <a:lvl5pPr marL="7254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8EEE004-EFB3-524F-A73F-1F051854D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78826" y="5770013"/>
            <a:ext cx="814090" cy="8140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9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3C3717-111C-994A-8355-54039B9FA889}"/>
              </a:ext>
            </a:extLst>
          </p:cNvPr>
          <p:cNvSpPr/>
          <p:nvPr userDrawn="1"/>
        </p:nvSpPr>
        <p:spPr>
          <a:xfrm>
            <a:off x="872067" y="1007533"/>
            <a:ext cx="1261533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8BB8-4061-5B4C-A222-0B69D53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24C2DD0-6096-2C4C-9D2F-9D778F4FCC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97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Text top Two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A991A-001D-F846-AB98-5043F84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278"/>
            <a:ext cx="8640000" cy="1750649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8BB8-4061-5B4C-A222-0B69D53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24C2DD0-6096-2C4C-9D2F-9D778F4FCC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3429000"/>
            <a:ext cx="4140000" cy="259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F7C44E6-4568-5D4F-96D1-042D9153E11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338200" y="3429000"/>
            <a:ext cx="4140000" cy="259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632AADA-FB12-1A47-BF31-45160EE54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30"/>
            <a:ext cx="8640000" cy="9965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39C0FD2-9E33-FC4B-960D-609B647DD6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078826" y="5770013"/>
            <a:ext cx="814090" cy="8140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Text Bottom Two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50EE-F3B2-9247-A793-D21FD75E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7864"/>
            <a:ext cx="8640000" cy="5733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A991A-001D-F846-AB98-5043F84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08633"/>
            <a:ext cx="8640000" cy="1962955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8BB8-4061-5B4C-A222-0B69D53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24C2DD0-6096-2C4C-9D2F-9D778F4FCC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399931"/>
            <a:ext cx="4140000" cy="259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2EC97FD-8531-714A-B0DB-8BFDB7E6ED0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338200" y="399931"/>
            <a:ext cx="4140000" cy="259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65AC7-AAC1-C948-8FDC-3870806FAA93}"/>
              </a:ext>
            </a:extLst>
          </p:cNvPr>
          <p:cNvSpPr/>
          <p:nvPr userDrawn="1"/>
        </p:nvSpPr>
        <p:spPr>
          <a:xfrm>
            <a:off x="956345" y="3893259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69CF93C-3ED4-4C44-A81F-02D80DA700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078826" y="5770013"/>
            <a:ext cx="814090" cy="8140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8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DEE3B-6297-AF46-B0B4-6540C8E9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7EFC9-E2A9-9E47-8763-396CD5C2E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9AD81-272C-4C46-A60C-7C2D2F836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868488"/>
            <a:ext cx="1211944" cy="14916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366233-5F2F-9D44-86DB-5CACCD6102DD}"/>
              </a:ext>
            </a:extLst>
          </p:cNvPr>
          <p:cNvSpPr/>
          <p:nvPr userDrawn="1"/>
        </p:nvSpPr>
        <p:spPr>
          <a:xfrm>
            <a:off x="10475494" y="732803"/>
            <a:ext cx="1037633" cy="590204"/>
          </a:xfrm>
          <a:prstGeom prst="rect">
            <a:avLst/>
          </a:prstGeom>
          <a:solidFill>
            <a:srgbClr val="EE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102F2-0B85-7A4D-8254-93B32A9E0287}"/>
              </a:ext>
            </a:extLst>
          </p:cNvPr>
          <p:cNvSpPr txBox="1"/>
          <p:nvPr userDrawn="1"/>
        </p:nvSpPr>
        <p:spPr>
          <a:xfrm>
            <a:off x="838200" y="2873251"/>
            <a:ext cx="443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Irish Angus Producer Group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Longfield, Virginia, Co.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Cavan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+353 46 924 2820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info@certifiedirishangus.ie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www.certifiedirishangus.ie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1B2F-4DBA-9F46-8ECC-16FB20B56D20}"/>
              </a:ext>
            </a:extLst>
          </p:cNvPr>
          <p:cNvSpPr txBox="1"/>
          <p:nvPr userDrawn="1"/>
        </p:nvSpPr>
        <p:spPr>
          <a:xfrm>
            <a:off x="838200" y="2375362"/>
            <a:ext cx="324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none" dirty="0" err="1">
                <a:solidFill>
                  <a:srgbClr val="006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www.certifiedirishangus.ie</a:t>
            </a:r>
            <a:endParaRPr lang="en-US" b="1" u="none" dirty="0">
              <a:solidFill>
                <a:srgbClr val="006B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D8596DFE-015D-5642-A9E8-5D7260BC9F12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DEE3B-6297-AF46-B0B4-6540C8E9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7EFC9-E2A9-9E47-8763-396CD5C2E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9AD81-272C-4C46-A60C-7C2D2F836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868488"/>
            <a:ext cx="1211944" cy="14916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366233-5F2F-9D44-86DB-5CACCD6102DD}"/>
              </a:ext>
            </a:extLst>
          </p:cNvPr>
          <p:cNvSpPr/>
          <p:nvPr userDrawn="1"/>
        </p:nvSpPr>
        <p:spPr>
          <a:xfrm>
            <a:off x="10475494" y="732803"/>
            <a:ext cx="1037633" cy="590204"/>
          </a:xfrm>
          <a:prstGeom prst="rect">
            <a:avLst/>
          </a:prstGeom>
          <a:solidFill>
            <a:srgbClr val="EE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102F2-0B85-7A4D-8254-93B32A9E0287}"/>
              </a:ext>
            </a:extLst>
          </p:cNvPr>
          <p:cNvSpPr txBox="1"/>
          <p:nvPr userDrawn="1"/>
        </p:nvSpPr>
        <p:spPr>
          <a:xfrm>
            <a:off x="838200" y="2873251"/>
            <a:ext cx="443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Irish Angus Producer Group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Longfield, Virginia, Co.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Cavan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+353 46 924 2820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info@certifiedirishangus.ie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www.certifiedirishangus.ie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1B2F-4DBA-9F46-8ECC-16FB20B56D20}"/>
              </a:ext>
            </a:extLst>
          </p:cNvPr>
          <p:cNvSpPr txBox="1"/>
          <p:nvPr userDrawn="1"/>
        </p:nvSpPr>
        <p:spPr>
          <a:xfrm>
            <a:off x="838200" y="2375362"/>
            <a:ext cx="324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none" dirty="0" err="1">
                <a:solidFill>
                  <a:srgbClr val="006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www.certifiedirishangus.ie</a:t>
            </a:r>
            <a:endParaRPr lang="en-US" b="1" u="none" dirty="0">
              <a:solidFill>
                <a:srgbClr val="006B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D8596DFE-015D-5642-A9E8-5D7260BC9F12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0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4E48F-B5B5-4A52-8753-0DA04A293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69B8E-E2C5-4C52-A6DF-C5C340AA2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036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A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456B4-B716-5641-86F7-1C5C73B0A3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E5673621-CEC0-0540-9B56-A291D56F3BCF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51BFF0-3ECC-A248-A7A3-4E9B37777661}"/>
              </a:ext>
            </a:extLst>
          </p:cNvPr>
          <p:cNvGrpSpPr/>
          <p:nvPr userDrawn="1"/>
        </p:nvGrpSpPr>
        <p:grpSpPr>
          <a:xfrm>
            <a:off x="0" y="-67111"/>
            <a:ext cx="7575968" cy="6933498"/>
            <a:chOff x="9211" y="-2"/>
            <a:chExt cx="7575968" cy="6857999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BEE444B5-4BBA-234E-862E-212F3DFCEF98}"/>
                </a:ext>
              </a:extLst>
            </p:cNvPr>
            <p:cNvSpPr/>
            <p:nvPr userDrawn="1"/>
          </p:nvSpPr>
          <p:spPr>
            <a:xfrm rot="10800000" flipH="1">
              <a:off x="5226990" y="-2"/>
              <a:ext cx="2358189" cy="6857999"/>
            </a:xfrm>
            <a:prstGeom prst="triangle">
              <a:avLst>
                <a:gd name="adj" fmla="val 0"/>
              </a:avLst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0E89B-6336-B847-B569-A5A09DAEA5FC}"/>
                </a:ext>
              </a:extLst>
            </p:cNvPr>
            <p:cNvSpPr/>
            <p:nvPr userDrawn="1"/>
          </p:nvSpPr>
          <p:spPr>
            <a:xfrm flipH="1">
              <a:off x="9211" y="-2"/>
              <a:ext cx="5217779" cy="6857999"/>
            </a:xfrm>
            <a:prstGeom prst="rect">
              <a:avLst/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B35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CBF8E-5214-FA41-9A1B-1B7E6F28F3B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96751" y="2214000"/>
            <a:ext cx="4795859" cy="1912542"/>
          </a:xfrm>
        </p:spPr>
        <p:txBody>
          <a:bodyPr anchor="t">
            <a:normAutofit/>
          </a:bodyPr>
          <a:lstStyle>
            <a:lvl1pPr>
              <a:defRPr sz="3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AEA34-0AEF-A349-B696-5F9B2E0AC7C6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896751" y="1552624"/>
            <a:ext cx="3616526" cy="394135"/>
          </a:xfrm>
        </p:spPr>
        <p:txBody>
          <a:bodyPr anchor="t">
            <a:normAutofit/>
          </a:bodyPr>
          <a:lstStyle>
            <a:lvl1pPr marL="0" indent="0">
              <a:buNone/>
              <a:defRPr sz="2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Section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8B5C8-C917-C448-9C53-77BE6AEB10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1" y="4781725"/>
            <a:ext cx="1008032" cy="12406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24C946-71EF-B442-8A17-789C453DFE72}"/>
              </a:ext>
            </a:extLst>
          </p:cNvPr>
          <p:cNvSpPr/>
          <p:nvPr userDrawn="1"/>
        </p:nvSpPr>
        <p:spPr>
          <a:xfrm>
            <a:off x="998290" y="2028816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4E"/>
              </a:solidFill>
              <a:highlight>
                <a:srgbClr val="002A4E"/>
              </a:highlight>
            </a:endParaRP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5F6C781-7CC5-3A4F-90FD-0533614DE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80385" y="4781725"/>
            <a:ext cx="1240654" cy="12406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559B5B-7C65-4846-934A-4650F8A65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E5673621-CEC0-0540-9B56-A291D56F3BCF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51BFF0-3ECC-A248-A7A3-4E9B37777661}"/>
              </a:ext>
            </a:extLst>
          </p:cNvPr>
          <p:cNvGrpSpPr/>
          <p:nvPr userDrawn="1"/>
        </p:nvGrpSpPr>
        <p:grpSpPr>
          <a:xfrm>
            <a:off x="822" y="-226503"/>
            <a:ext cx="7575968" cy="7092889"/>
            <a:chOff x="9211" y="-2"/>
            <a:chExt cx="7575968" cy="6857999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BEE444B5-4BBA-234E-862E-212F3DFCEF98}"/>
                </a:ext>
              </a:extLst>
            </p:cNvPr>
            <p:cNvSpPr/>
            <p:nvPr userDrawn="1"/>
          </p:nvSpPr>
          <p:spPr>
            <a:xfrm rot="10800000" flipH="1">
              <a:off x="5226990" y="-2"/>
              <a:ext cx="2358189" cy="6857999"/>
            </a:xfrm>
            <a:prstGeom prst="triangle">
              <a:avLst>
                <a:gd name="adj" fmla="val 0"/>
              </a:avLst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0E89B-6336-B847-B569-A5A09DAEA5FC}"/>
                </a:ext>
              </a:extLst>
            </p:cNvPr>
            <p:cNvSpPr/>
            <p:nvPr userDrawn="1"/>
          </p:nvSpPr>
          <p:spPr>
            <a:xfrm flipH="1">
              <a:off x="9211" y="-2"/>
              <a:ext cx="5217779" cy="6857999"/>
            </a:xfrm>
            <a:prstGeom prst="rect">
              <a:avLst/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CBF8E-5214-FA41-9A1B-1B7E6F28F3B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96751" y="2214000"/>
            <a:ext cx="4795859" cy="1912542"/>
          </a:xfrm>
        </p:spPr>
        <p:txBody>
          <a:bodyPr anchor="t">
            <a:normAutofit/>
          </a:bodyPr>
          <a:lstStyle>
            <a:lvl1pPr>
              <a:defRPr sz="3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AEA34-0AEF-A349-B696-5F9B2E0AC7C6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896751" y="1552624"/>
            <a:ext cx="3616526" cy="394135"/>
          </a:xfrm>
        </p:spPr>
        <p:txBody>
          <a:bodyPr anchor="t">
            <a:normAutofit/>
          </a:bodyPr>
          <a:lstStyle>
            <a:lvl1pPr marL="0" indent="0">
              <a:buNone/>
              <a:defRPr sz="2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Section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5D8023-3A78-1F4C-B240-0576ABC716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1" y="4781725"/>
            <a:ext cx="1008032" cy="12406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0F457B-DEA1-284F-A27C-537605C42CD8}"/>
              </a:ext>
            </a:extLst>
          </p:cNvPr>
          <p:cNvSpPr/>
          <p:nvPr userDrawn="1"/>
        </p:nvSpPr>
        <p:spPr>
          <a:xfrm>
            <a:off x="998290" y="2028816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4E"/>
              </a:solidFill>
              <a:highlight>
                <a:srgbClr val="002A4E"/>
              </a:highlight>
            </a:endParaRP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D185A34-D66A-A742-9CEA-34D170D9F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80385" y="4781725"/>
            <a:ext cx="1240654" cy="12406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9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A 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BE574-5A30-4580-A9F6-F420951BE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E5673621-CEC0-0540-9B56-A291D56F3BCF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51BFF0-3ECC-A248-A7A3-4E9B37777661}"/>
              </a:ext>
            </a:extLst>
          </p:cNvPr>
          <p:cNvGrpSpPr/>
          <p:nvPr userDrawn="1"/>
        </p:nvGrpSpPr>
        <p:grpSpPr>
          <a:xfrm>
            <a:off x="822" y="-226503"/>
            <a:ext cx="7575968" cy="7092889"/>
            <a:chOff x="9211" y="-2"/>
            <a:chExt cx="7575968" cy="6857999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BEE444B5-4BBA-234E-862E-212F3DFCEF98}"/>
                </a:ext>
              </a:extLst>
            </p:cNvPr>
            <p:cNvSpPr/>
            <p:nvPr userDrawn="1"/>
          </p:nvSpPr>
          <p:spPr>
            <a:xfrm rot="10800000" flipH="1">
              <a:off x="5226990" y="-2"/>
              <a:ext cx="2358189" cy="6857999"/>
            </a:xfrm>
            <a:prstGeom prst="triangle">
              <a:avLst>
                <a:gd name="adj" fmla="val 0"/>
              </a:avLst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0E89B-6336-B847-B569-A5A09DAEA5FC}"/>
                </a:ext>
              </a:extLst>
            </p:cNvPr>
            <p:cNvSpPr/>
            <p:nvPr userDrawn="1"/>
          </p:nvSpPr>
          <p:spPr>
            <a:xfrm flipH="1">
              <a:off x="9211" y="-2"/>
              <a:ext cx="5217779" cy="6857999"/>
            </a:xfrm>
            <a:prstGeom prst="rect">
              <a:avLst/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CBF8E-5214-FA41-9A1B-1B7E6F28F3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6751" y="2214000"/>
            <a:ext cx="4795859" cy="1912542"/>
          </a:xfrm>
        </p:spPr>
        <p:txBody>
          <a:bodyPr anchor="t">
            <a:normAutofit/>
          </a:bodyPr>
          <a:lstStyle>
            <a:lvl1pPr algn="ctr">
              <a:defRPr sz="3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New Farmer Login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AEA34-0AEF-A349-B696-5F9B2E0AC7C6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896751" y="1552624"/>
            <a:ext cx="3616526" cy="394135"/>
          </a:xfrm>
        </p:spPr>
        <p:txBody>
          <a:bodyPr anchor="t">
            <a:normAutofit/>
          </a:bodyPr>
          <a:lstStyle>
            <a:lvl1pPr marL="0" indent="0">
              <a:buNone/>
              <a:defRPr sz="2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Section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5D8023-3A78-1F4C-B240-0576ABC716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1" y="4781725"/>
            <a:ext cx="1008032" cy="12406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0F457B-DEA1-284F-A27C-537605C42CD8}"/>
              </a:ext>
            </a:extLst>
          </p:cNvPr>
          <p:cNvSpPr/>
          <p:nvPr userDrawn="1"/>
        </p:nvSpPr>
        <p:spPr>
          <a:xfrm>
            <a:off x="998290" y="2028816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4E"/>
              </a:solidFill>
              <a:highlight>
                <a:srgbClr val="002A4E"/>
              </a:highlight>
            </a:endParaRP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D185A34-D66A-A742-9CEA-34D170D9F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80385" y="4781725"/>
            <a:ext cx="1240654" cy="12406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3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Divider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8AC598-7110-5148-A62E-FEB2BDDEA0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E5673621-CEC0-0540-9B56-A291D56F3BCF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51BFF0-3ECC-A248-A7A3-4E9B37777661}"/>
              </a:ext>
            </a:extLst>
          </p:cNvPr>
          <p:cNvGrpSpPr/>
          <p:nvPr userDrawn="1"/>
        </p:nvGrpSpPr>
        <p:grpSpPr>
          <a:xfrm>
            <a:off x="822" y="-226503"/>
            <a:ext cx="7575968" cy="7092889"/>
            <a:chOff x="9211" y="-2"/>
            <a:chExt cx="7575968" cy="6857999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BEE444B5-4BBA-234E-862E-212F3DFCEF98}"/>
                </a:ext>
              </a:extLst>
            </p:cNvPr>
            <p:cNvSpPr/>
            <p:nvPr userDrawn="1"/>
          </p:nvSpPr>
          <p:spPr>
            <a:xfrm rot="10800000" flipH="1">
              <a:off x="5226990" y="-2"/>
              <a:ext cx="2358189" cy="6857999"/>
            </a:xfrm>
            <a:prstGeom prst="triangle">
              <a:avLst>
                <a:gd name="adj" fmla="val 0"/>
              </a:avLst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0E89B-6336-B847-B569-A5A09DAEA5FC}"/>
                </a:ext>
              </a:extLst>
            </p:cNvPr>
            <p:cNvSpPr/>
            <p:nvPr userDrawn="1"/>
          </p:nvSpPr>
          <p:spPr>
            <a:xfrm flipH="1">
              <a:off x="9211" y="-2"/>
              <a:ext cx="5217779" cy="6857999"/>
            </a:xfrm>
            <a:prstGeom prst="rect">
              <a:avLst/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CBF8E-5214-FA41-9A1B-1B7E6F28F3B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96751" y="2214000"/>
            <a:ext cx="4795859" cy="1912542"/>
          </a:xfrm>
        </p:spPr>
        <p:txBody>
          <a:bodyPr anchor="t">
            <a:normAutofit/>
          </a:bodyPr>
          <a:lstStyle>
            <a:lvl1pPr>
              <a:defRPr sz="3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AEA34-0AEF-A349-B696-5F9B2E0AC7C6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896751" y="1552624"/>
            <a:ext cx="3616526" cy="394135"/>
          </a:xfrm>
        </p:spPr>
        <p:txBody>
          <a:bodyPr anchor="t">
            <a:normAutofit/>
          </a:bodyPr>
          <a:lstStyle>
            <a:lvl1pPr marL="0" indent="0">
              <a:buNone/>
              <a:defRPr sz="2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Section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5D8023-3A78-1F4C-B240-0576ABC716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1" y="4781725"/>
            <a:ext cx="1008032" cy="12406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0F457B-DEA1-284F-A27C-537605C42CD8}"/>
              </a:ext>
            </a:extLst>
          </p:cNvPr>
          <p:cNvSpPr/>
          <p:nvPr userDrawn="1"/>
        </p:nvSpPr>
        <p:spPr>
          <a:xfrm>
            <a:off x="998290" y="2028816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4E"/>
              </a:solidFill>
              <a:highlight>
                <a:srgbClr val="002A4E"/>
              </a:highlight>
            </a:endParaRP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D185A34-D66A-A742-9CEA-34D170D9F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80385" y="4781725"/>
            <a:ext cx="1240654" cy="12406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A Divider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541167-0E3F-0046-9350-E0443175F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E5673621-CEC0-0540-9B56-A291D56F3BCF}"/>
              </a:ext>
            </a:extLst>
          </p:cNvPr>
          <p:cNvSpPr/>
          <p:nvPr userDrawn="1"/>
        </p:nvSpPr>
        <p:spPr>
          <a:xfrm rot="10800000">
            <a:off x="9833811" y="-2"/>
            <a:ext cx="2358189" cy="6857999"/>
          </a:xfrm>
          <a:prstGeom prst="triangle">
            <a:avLst>
              <a:gd name="adj" fmla="val 0"/>
            </a:avLst>
          </a:prstGeom>
          <a:solidFill>
            <a:srgbClr val="EEEFF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51BFF0-3ECC-A248-A7A3-4E9B37777661}"/>
              </a:ext>
            </a:extLst>
          </p:cNvPr>
          <p:cNvGrpSpPr/>
          <p:nvPr userDrawn="1"/>
        </p:nvGrpSpPr>
        <p:grpSpPr>
          <a:xfrm>
            <a:off x="822" y="-226503"/>
            <a:ext cx="7575968" cy="7092889"/>
            <a:chOff x="9211" y="-2"/>
            <a:chExt cx="7575968" cy="6857999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BEE444B5-4BBA-234E-862E-212F3DFCEF98}"/>
                </a:ext>
              </a:extLst>
            </p:cNvPr>
            <p:cNvSpPr/>
            <p:nvPr userDrawn="1"/>
          </p:nvSpPr>
          <p:spPr>
            <a:xfrm rot="10800000" flipH="1">
              <a:off x="5226990" y="-2"/>
              <a:ext cx="2358189" cy="6857999"/>
            </a:xfrm>
            <a:prstGeom prst="triangle">
              <a:avLst>
                <a:gd name="adj" fmla="val 0"/>
              </a:avLst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0E89B-6336-B847-B569-A5A09DAEA5FC}"/>
                </a:ext>
              </a:extLst>
            </p:cNvPr>
            <p:cNvSpPr/>
            <p:nvPr userDrawn="1"/>
          </p:nvSpPr>
          <p:spPr>
            <a:xfrm flipH="1">
              <a:off x="9211" y="-2"/>
              <a:ext cx="5217779" cy="6857999"/>
            </a:xfrm>
            <a:prstGeom prst="rect">
              <a:avLst/>
            </a:prstGeom>
            <a:solidFill>
              <a:srgbClr val="EEEFF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CBF8E-5214-FA41-9A1B-1B7E6F28F3B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96751" y="2214000"/>
            <a:ext cx="4795859" cy="1912542"/>
          </a:xfrm>
        </p:spPr>
        <p:txBody>
          <a:bodyPr anchor="t">
            <a:normAutofit/>
          </a:bodyPr>
          <a:lstStyle>
            <a:lvl1pPr>
              <a:defRPr sz="3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AEA34-0AEF-A349-B696-5F9B2E0AC7C6}"/>
              </a:ext>
            </a:extLst>
          </p:cNvPr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896751" y="1552624"/>
            <a:ext cx="3616526" cy="394135"/>
          </a:xfrm>
        </p:spPr>
        <p:txBody>
          <a:bodyPr anchor="t">
            <a:normAutofit/>
          </a:bodyPr>
          <a:lstStyle>
            <a:lvl1pPr marL="0" indent="0">
              <a:buNone/>
              <a:defRPr sz="20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Section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5D8023-3A78-1F4C-B240-0576ABC716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1" y="4781725"/>
            <a:ext cx="1008032" cy="12406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0F457B-DEA1-284F-A27C-537605C42CD8}"/>
              </a:ext>
            </a:extLst>
          </p:cNvPr>
          <p:cNvSpPr/>
          <p:nvPr userDrawn="1"/>
        </p:nvSpPr>
        <p:spPr>
          <a:xfrm>
            <a:off x="998290" y="2028816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4E"/>
              </a:solidFill>
              <a:highlight>
                <a:srgbClr val="002A4E"/>
              </a:highlight>
            </a:endParaRP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D185A34-D66A-A742-9CEA-34D170D9F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80385" y="4781725"/>
            <a:ext cx="1240654" cy="12406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50EE-F3B2-9247-A793-D21FD75E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52"/>
            <a:ext cx="8640000" cy="102971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A991A-001D-F846-AB98-5043F84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931"/>
            <a:ext cx="9360000" cy="4500000"/>
          </a:xfrm>
        </p:spPr>
        <p:txBody>
          <a:bodyPr/>
          <a:lstStyle>
            <a:lvl1pPr>
              <a:defRPr sz="2000"/>
            </a:lvl1pPr>
            <a:lvl2pPr>
              <a:spcBef>
                <a:spcPts val="1100"/>
              </a:spcBef>
              <a:defRPr sz="1400"/>
            </a:lvl2pPr>
            <a:lvl3pPr marL="0" indent="-228600">
              <a:spcBef>
                <a:spcPts val="1100"/>
              </a:spcBef>
              <a:buClr>
                <a:srgbClr val="43B02A"/>
              </a:buClr>
              <a:buFont typeface="Arial" panose="020B0604020202020204" pitchFamily="34" charset="0"/>
              <a:buChar char="•"/>
              <a:defRPr sz="1400"/>
            </a:lvl3pPr>
            <a:lvl4pPr marL="482400">
              <a:defRPr sz="1400" i="1"/>
            </a:lvl4pPr>
            <a:lvl5pPr marL="7254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8BB8-4061-5B4C-A222-0B69D53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52230"/>
            <a:ext cx="878305" cy="365125"/>
          </a:xfrm>
        </p:spPr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9ABD498-4A26-654C-891D-095505AFA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78826" y="5770013"/>
            <a:ext cx="814090" cy="8140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9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BB3-8C71-164C-B7A9-74F6700A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669531-01B9-0B4B-A5C3-1A24824C9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80930"/>
            <a:ext cx="4788000" cy="4500000"/>
          </a:xfrm>
        </p:spPr>
        <p:txBody>
          <a:bodyPr/>
          <a:lstStyle>
            <a:lvl1pPr>
              <a:defRPr sz="2000"/>
            </a:lvl1pPr>
            <a:lvl2pPr>
              <a:spcBef>
                <a:spcPts val="1100"/>
              </a:spcBef>
              <a:defRPr sz="1400"/>
            </a:lvl2pPr>
            <a:lvl3pPr marL="0" indent="-228600">
              <a:spcBef>
                <a:spcPts val="1100"/>
              </a:spcBef>
              <a:buClr>
                <a:srgbClr val="43B02A"/>
              </a:buClr>
              <a:buFont typeface="Arial" panose="020B0604020202020204" pitchFamily="34" charset="0"/>
              <a:buChar char="•"/>
              <a:defRPr sz="1400"/>
            </a:lvl3pPr>
            <a:lvl4pPr marL="482400">
              <a:defRPr sz="1400" i="1"/>
            </a:lvl4pPr>
            <a:lvl5pPr marL="7254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7C87EA-4746-4747-9942-714DA6A7AE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39146" y="1480930"/>
            <a:ext cx="4788000" cy="4500000"/>
          </a:xfrm>
        </p:spPr>
        <p:txBody>
          <a:bodyPr/>
          <a:lstStyle>
            <a:lvl1pPr>
              <a:defRPr sz="2000"/>
            </a:lvl1pPr>
            <a:lvl2pPr>
              <a:spcBef>
                <a:spcPts val="1100"/>
              </a:spcBef>
              <a:defRPr sz="1400"/>
            </a:lvl2pPr>
            <a:lvl3pPr marL="0" indent="-228600">
              <a:spcBef>
                <a:spcPts val="1100"/>
              </a:spcBef>
              <a:buClr>
                <a:srgbClr val="43B02A"/>
              </a:buClr>
              <a:buFont typeface="Arial" panose="020B0604020202020204" pitchFamily="34" charset="0"/>
              <a:buChar char="•"/>
              <a:defRPr sz="1400"/>
            </a:lvl3pPr>
            <a:lvl4pPr marL="482400">
              <a:defRPr sz="1400" i="1"/>
            </a:lvl4pPr>
            <a:lvl5pPr marL="7254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6F846D-F831-EE46-8E22-24E66867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52230"/>
            <a:ext cx="878305" cy="365125"/>
          </a:xfrm>
        </p:spPr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61527B4-555B-574D-A48A-3D49A2FDF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78826" y="5770013"/>
            <a:ext cx="814090" cy="8140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0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A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BB3-8C71-164C-B7A9-74F6700A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AA947-D884-AD47-AA83-32377698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DCBB7B-8B63-7B4B-B6E5-A68954F37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930"/>
            <a:ext cx="9360000" cy="4500000"/>
          </a:xfrm>
        </p:spPr>
        <p:txBody>
          <a:bodyPr/>
          <a:lstStyle>
            <a:lvl1pPr>
              <a:defRPr sz="2000"/>
            </a:lvl1pPr>
            <a:lvl2pPr>
              <a:spcBef>
                <a:spcPts val="1100"/>
              </a:spcBef>
              <a:defRPr sz="1400"/>
            </a:lvl2pPr>
            <a:lvl3pPr marL="0" indent="-228600">
              <a:spcBef>
                <a:spcPts val="1100"/>
              </a:spcBef>
              <a:buClr>
                <a:srgbClr val="43B02A"/>
              </a:buClr>
              <a:buFont typeface="Arial" panose="020B0604020202020204" pitchFamily="34" charset="0"/>
              <a:buChar char="•"/>
              <a:defRPr sz="1400"/>
            </a:lvl3pPr>
            <a:lvl4pPr marL="482400">
              <a:defRPr sz="1400" i="1"/>
            </a:lvl4pPr>
            <a:lvl5pPr marL="7254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851A460-4DFB-2E4E-9454-33986C0066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78826" y="5770013"/>
            <a:ext cx="814090" cy="8140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9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3DCF718F-ECFD-914C-9AAD-2B9E2C758020}"/>
              </a:ext>
            </a:extLst>
          </p:cNvPr>
          <p:cNvSpPr/>
          <p:nvPr userDrawn="1"/>
        </p:nvSpPr>
        <p:spPr>
          <a:xfrm rot="10800000">
            <a:off x="10518958" y="-2"/>
            <a:ext cx="1673041" cy="4865478"/>
          </a:xfrm>
          <a:prstGeom prst="triangle">
            <a:avLst>
              <a:gd name="adj" fmla="val 0"/>
            </a:avLst>
          </a:prstGeom>
          <a:solidFill>
            <a:srgbClr val="EE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BE98BE-DA3D-DD47-903B-50583D41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30"/>
            <a:ext cx="8640000" cy="9965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9FE95-C137-D042-977A-52736DD77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0870"/>
            <a:ext cx="8640000" cy="4568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2CB23-CC95-CE4A-AA20-1D277541C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221777"/>
            <a:ext cx="878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4477FB-C0E0-884E-9928-7C3BAEA403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C1ACC-7C86-7B41-9065-9F154A7D128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955" y="271098"/>
            <a:ext cx="791557" cy="9742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B385E5-5053-044F-B95C-53A2A81C4862}"/>
              </a:ext>
            </a:extLst>
          </p:cNvPr>
          <p:cNvSpPr/>
          <p:nvPr userDrawn="1"/>
        </p:nvSpPr>
        <p:spPr>
          <a:xfrm>
            <a:off x="956345" y="1232887"/>
            <a:ext cx="792000" cy="54000"/>
          </a:xfrm>
          <a:prstGeom prst="rect">
            <a:avLst/>
          </a:prstGeom>
          <a:solidFill>
            <a:srgbClr val="00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A4E"/>
              </a:solidFill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0EA8646-A4F9-A846-BF09-7442E36744FF}"/>
              </a:ext>
            </a:extLst>
          </p:cNvPr>
          <p:cNvSpPr/>
          <p:nvPr userDrawn="1"/>
        </p:nvSpPr>
        <p:spPr>
          <a:xfrm rot="10800000" flipH="1">
            <a:off x="1" y="-9937"/>
            <a:ext cx="875379" cy="2545746"/>
          </a:xfrm>
          <a:prstGeom prst="triangle">
            <a:avLst>
              <a:gd name="adj" fmla="val 0"/>
            </a:avLst>
          </a:prstGeom>
          <a:solidFill>
            <a:srgbClr val="EE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1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50" r:id="rId7"/>
    <p:sldLayoutId id="2147483652" r:id="rId8"/>
    <p:sldLayoutId id="2147483661" r:id="rId9"/>
    <p:sldLayoutId id="2147483662" r:id="rId10"/>
    <p:sldLayoutId id="2147483666" r:id="rId11"/>
    <p:sldLayoutId id="2147483665" r:id="rId12"/>
    <p:sldLayoutId id="2147483663" r:id="rId13"/>
    <p:sldLayoutId id="2147483664" r:id="rId14"/>
    <p:sldLayoutId id="2147483655" r:id="rId15"/>
    <p:sldLayoutId id="2147483672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9" grpId="0" animBg="1"/>
      <p:bldP spid="10" grpId="0" animBg="1"/>
    </p:bld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2A4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i="0" kern="1200">
          <a:solidFill>
            <a:srgbClr val="006B3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ts val="1100"/>
        </a:spcBef>
        <a:buClr>
          <a:srgbClr val="43B02A"/>
        </a:buClr>
        <a:buFontTx/>
        <a:buNone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228600" algn="l" defTabSz="914400" rtl="0" eaLnBrk="1" latinLnBrk="0" hangingPunct="1">
        <a:lnSpc>
          <a:spcPct val="90000"/>
        </a:lnSpc>
        <a:spcBef>
          <a:spcPts val="1100"/>
        </a:spcBef>
        <a:buClr>
          <a:srgbClr val="43B02A"/>
        </a:buClr>
        <a:buFont typeface="Arial" panose="020B0604020202020204" pitchFamily="34" charset="0"/>
        <a:buChar char="•"/>
        <a:defRPr sz="1400" b="0" i="0" kern="1200">
          <a:solidFill>
            <a:srgbClr val="002A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82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B35"/>
        </a:buClr>
        <a:buFont typeface="System Font Regular"/>
        <a:buChar char="-"/>
        <a:defRPr sz="1400" b="0" i="0" kern="1200">
          <a:solidFill>
            <a:srgbClr val="002A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B35"/>
        </a:buClr>
        <a:buFont typeface="System Font Regular"/>
        <a:buChar char="-"/>
        <a:defRPr sz="1800" b="0" i="0" kern="1200">
          <a:solidFill>
            <a:srgbClr val="002A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3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nimalhealthireland.ie/assets/uploads/2021/04/AHI-Beef-HealthCheck-Batch-Report-2021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562674-19B6-327D-D3A4-3FAB309D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888" y="924853"/>
            <a:ext cx="5384037" cy="1102901"/>
          </a:xfrm>
        </p:spPr>
        <p:txBody>
          <a:bodyPr/>
          <a:lstStyle/>
          <a:p>
            <a:r>
              <a:rPr lang="en-IE" dirty="0"/>
              <a:t>Reducing GHG Beef farms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F65168E-BDE1-5580-32E2-84762E3A7F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Certified Irish Angus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66275-5E26-DCEA-40F3-E3AA68986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51575"/>
            <a:ext cx="877888" cy="365125"/>
          </a:xfrm>
        </p:spPr>
        <p:txBody>
          <a:bodyPr/>
          <a:lstStyle/>
          <a:p>
            <a:fld id="{454477FB-C0E0-884E-9928-7C3BAEA403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ws in a field&#10;&#10;Description automatically generated">
            <a:extLst>
              <a:ext uri="{FF2B5EF4-FFF2-40B4-BE49-F238E27FC236}">
                <a16:creationId xmlns:a16="http://schemas.microsoft.com/office/drawing/2014/main" id="{4C26EC78-59CC-1925-FC43-463BD733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FA4F3E-D497-E8E3-8584-C269085D7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109538"/>
              </p:ext>
            </p:extLst>
          </p:nvPr>
        </p:nvGraphicFramePr>
        <p:xfrm>
          <a:off x="1023336" y="817892"/>
          <a:ext cx="8926128" cy="435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25EB9-1DEF-048A-8950-B7480C9C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338BF-B4C5-0546-F361-42628678ABDB}"/>
              </a:ext>
            </a:extLst>
          </p:cNvPr>
          <p:cNvSpPr txBox="1"/>
          <p:nvPr/>
        </p:nvSpPr>
        <p:spPr>
          <a:xfrm>
            <a:off x="1923393" y="613404"/>
            <a:ext cx="7126014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E" sz="3200" b="1" i="0" dirty="0">
                <a:solidFill>
                  <a:schemeClr val="bg1"/>
                </a:solidFill>
                <a:effectLst/>
                <a:latin typeface="soleil"/>
              </a:rPr>
              <a:t>Grazing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E2D0EF-1E26-995E-56CC-852C00CF54F3}"/>
              </a:ext>
            </a:extLst>
          </p:cNvPr>
          <p:cNvSpPr txBox="1"/>
          <p:nvPr/>
        </p:nvSpPr>
        <p:spPr>
          <a:xfrm>
            <a:off x="1716505" y="4507691"/>
            <a:ext cx="805379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Walk your farm weekly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Measure grass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Use </a:t>
            </a:r>
            <a:r>
              <a:rPr lang="en-GB" sz="2400" b="1" i="0" dirty="0" err="1">
                <a:solidFill>
                  <a:schemeClr val="bg1"/>
                </a:solidFill>
                <a:effectLst/>
                <a:latin typeface="soleil"/>
              </a:rPr>
              <a:t>PastureBase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 Ireland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Improve infrastructure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Avoid poaching</a:t>
            </a:r>
          </a:p>
        </p:txBody>
      </p:sp>
    </p:spTree>
    <p:extLst>
      <p:ext uri="{BB962C8B-B14F-4D97-AF65-F5344CB8AC3E}">
        <p14:creationId xmlns:p14="http://schemas.microsoft.com/office/powerpoint/2010/main" val="2932092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ifolium repens (White Clover)">
            <a:extLst>
              <a:ext uri="{FF2B5EF4-FFF2-40B4-BE49-F238E27FC236}">
                <a16:creationId xmlns:a16="http://schemas.microsoft.com/office/drawing/2014/main" id="{D26EB625-0BB4-222D-CEAC-FB096182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4568" cy="69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FA4F3E-D497-E8E3-8584-C269085D7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040104"/>
              </p:ext>
            </p:extLst>
          </p:nvPr>
        </p:nvGraphicFramePr>
        <p:xfrm>
          <a:off x="1023336" y="817892"/>
          <a:ext cx="8926128" cy="435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25EB9-1DEF-048A-8950-B7480C9C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338BF-B4C5-0546-F361-42628678ABDB}"/>
              </a:ext>
            </a:extLst>
          </p:cNvPr>
          <p:cNvSpPr txBox="1"/>
          <p:nvPr/>
        </p:nvSpPr>
        <p:spPr>
          <a:xfrm>
            <a:off x="1923393" y="613404"/>
            <a:ext cx="7126014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E" sz="3200" b="1" i="0" dirty="0">
                <a:solidFill>
                  <a:schemeClr val="bg1"/>
                </a:solidFill>
                <a:effectLst/>
                <a:latin typeface="soleil"/>
              </a:rPr>
              <a:t>Incorporate white clover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E2D0EF-1E26-995E-56CC-852C00CF54F3}"/>
              </a:ext>
            </a:extLst>
          </p:cNvPr>
          <p:cNvSpPr txBox="1"/>
          <p:nvPr/>
        </p:nvSpPr>
        <p:spPr>
          <a:xfrm>
            <a:off x="1716505" y="4507691"/>
            <a:ext cx="8053796" cy="16970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Over a 5 year period, aim to have white clover in at least 30% of your paddocks (at a minimum average annual sward clover content of 20%)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67B4-1A6B-A9FB-F18B-B2E348410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GHG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B19FF-6447-0FC1-D6A5-D838257E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84" y="1480931"/>
            <a:ext cx="10291867" cy="128665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Agriculture accounts for approximately 38.4% of Irish greenhouse gas production.(EPA,2022)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0C16D-0DF9-60BA-360D-7C784010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74330-BED4-1D08-B274-D11640C39BE1}"/>
              </a:ext>
            </a:extLst>
          </p:cNvPr>
          <p:cNvSpPr txBox="1"/>
          <p:nvPr/>
        </p:nvSpPr>
        <p:spPr>
          <a:xfrm>
            <a:off x="482337" y="2591609"/>
            <a:ext cx="11478016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three main greenhouse gasses from agriculture are: </a:t>
            </a:r>
          </a:p>
          <a:p>
            <a:pPr marL="825300" marR="0" lvl="3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B35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Methane - From rumen fermentation and slurry storage. Methane is 25 times more potent than carbon dioxide. It accounts for almost 2/3 of agricultural GHGs. </a:t>
            </a:r>
          </a:p>
          <a:p>
            <a:pPr marL="825300" marR="0" lvl="3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B35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Nitrous Oxide - From organic and chemical nitrogen fertiliser and excreted N. It is 300 times more potent than carbon dioxide. It accounts for almost 1/3 of agricultural emissions </a:t>
            </a:r>
          </a:p>
          <a:p>
            <a:pPr marL="825300" marR="0" lvl="3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B35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A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Carbon Dioxide - Associated with the use of fossil fuels for energy and the manufacture of fertiliser. It accounts for a relatively small proportion of agricultural emissions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17828-79D9-238F-7E31-AB5E87D97C38}"/>
              </a:ext>
            </a:extLst>
          </p:cNvPr>
          <p:cNvSpPr txBox="1"/>
          <p:nvPr/>
        </p:nvSpPr>
        <p:spPr>
          <a:xfrm>
            <a:off x="776092" y="5280198"/>
            <a:ext cx="1063981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Irish grass-based beef production systems are relatively carbon efficient. </a:t>
            </a:r>
          </a:p>
        </p:txBody>
      </p:sp>
    </p:spTree>
    <p:extLst>
      <p:ext uri="{BB962C8B-B14F-4D97-AF65-F5344CB8AC3E}">
        <p14:creationId xmlns:p14="http://schemas.microsoft.com/office/powerpoint/2010/main" val="26634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B2A235-F8DB-9E45-8A19-AC6615D2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the GHGs cause an increase in temperature? </a:t>
            </a:r>
            <a:br>
              <a:rPr lang="en-GB" dirty="0"/>
            </a:br>
            <a:endParaRPr lang="en-I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2987C5-F2E8-4F82-5630-9FA72700F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931"/>
            <a:ext cx="9360000" cy="92089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GHGs act like a blanket around the Earth.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BC5F2-2BA5-8C61-0954-D4B30FF9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BFC4B-A9E8-9CCD-57D9-3C54D421F275}"/>
              </a:ext>
            </a:extLst>
          </p:cNvPr>
          <p:cNvSpPr txBox="1"/>
          <p:nvPr/>
        </p:nvSpPr>
        <p:spPr>
          <a:xfrm>
            <a:off x="838200" y="2060448"/>
            <a:ext cx="10094976" cy="154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 from the sun reflects off the Earth and is trapped by layers of these gases in the atmosphere.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 this, the Earth would be frozen.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03291-9C92-AD4C-24AF-5703C0867A64}"/>
              </a:ext>
            </a:extLst>
          </p:cNvPr>
          <p:cNvSpPr txBox="1"/>
          <p:nvPr/>
        </p:nvSpPr>
        <p:spPr>
          <a:xfrm>
            <a:off x="838200" y="3841295"/>
            <a:ext cx="8497824" cy="247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amounts of GHGs in the atmosphere in recent decades have meant that more heat is trapped within the atmosphere, leading to the so-called greenhouse effect.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has caused global temperatures to rise, which causes climate change.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006B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0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147B-C733-7458-3E2A-AF532D51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is the MACC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7A7B8-F7C0-E374-8639-DEB69F9E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21" y="1778696"/>
            <a:ext cx="5280283" cy="3875239"/>
          </a:xfrm>
        </p:spPr>
        <p:txBody>
          <a:bodyPr/>
          <a:lstStyle/>
          <a:p>
            <a:r>
              <a:rPr lang="en-IE" dirty="0"/>
              <a:t>MACC stands for </a:t>
            </a:r>
            <a:r>
              <a:rPr lang="en-IE" dirty="0">
                <a:solidFill>
                  <a:srgbClr val="FF0000"/>
                </a:solidFill>
              </a:rPr>
              <a:t>M</a:t>
            </a:r>
            <a:r>
              <a:rPr lang="en-IE" dirty="0"/>
              <a:t>arginal </a:t>
            </a:r>
            <a:r>
              <a:rPr lang="en-IE" dirty="0">
                <a:solidFill>
                  <a:srgbClr val="FF0000"/>
                </a:solidFill>
              </a:rPr>
              <a:t>A</a:t>
            </a:r>
            <a:r>
              <a:rPr lang="en-IE" dirty="0"/>
              <a:t>batement </a:t>
            </a:r>
            <a:r>
              <a:rPr lang="en-IE" dirty="0">
                <a:solidFill>
                  <a:srgbClr val="FF0000"/>
                </a:solidFill>
              </a:rPr>
              <a:t>C</a:t>
            </a:r>
            <a:r>
              <a:rPr lang="en-IE" dirty="0"/>
              <a:t>ost </a:t>
            </a:r>
            <a:r>
              <a:rPr lang="en-IE" dirty="0">
                <a:solidFill>
                  <a:srgbClr val="FF0000"/>
                </a:solidFill>
              </a:rPr>
              <a:t>C</a:t>
            </a:r>
            <a:r>
              <a:rPr lang="en-IE" dirty="0"/>
              <a:t>urve</a:t>
            </a:r>
          </a:p>
          <a:p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It is a graphical representation of measures that farmers can implement to reduce GHG 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It is a useful way to understand the cost effectiveness of the different GHG reduction measures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3DDE3-F2EB-1CAE-7DC8-AC403FD0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 descr="A diagram of a diagram&#10;&#10;Description automatically generated">
            <a:extLst>
              <a:ext uri="{FF2B5EF4-FFF2-40B4-BE49-F238E27FC236}">
                <a16:creationId xmlns:a16="http://schemas.microsoft.com/office/drawing/2014/main" id="{6905D0CA-E14A-2D13-A986-8CDA9265D2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649" y="1360232"/>
            <a:ext cx="6754351" cy="42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E522-5484-929B-BF57-467281D9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MACC</a:t>
            </a:r>
          </a:p>
        </p:txBody>
      </p:sp>
      <p:pic>
        <p:nvPicPr>
          <p:cNvPr id="7" name="Content Placeholder 6" descr="A diagram of a plant&#10;&#10;Description automatically generated">
            <a:extLst>
              <a:ext uri="{FF2B5EF4-FFF2-40B4-BE49-F238E27FC236}">
                <a16:creationId xmlns:a16="http://schemas.microsoft.com/office/drawing/2014/main" id="{5E309B91-9F7C-B6A3-93E2-ABA4AA706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903" y="1729238"/>
            <a:ext cx="8818323" cy="53200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D8CFC-6E5C-1F58-26F1-5412AFF4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CE552-1940-8804-B88D-DABE466E70CE}"/>
              </a:ext>
            </a:extLst>
          </p:cNvPr>
          <p:cNvSpPr txBox="1"/>
          <p:nvPr/>
        </p:nvSpPr>
        <p:spPr>
          <a:xfrm>
            <a:off x="2997460" y="186635"/>
            <a:ext cx="432148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b="1" dirty="0"/>
              <a:t>The curve is laid out so that the most beneficial (Reduce GHG &amp; save money) to the left-hand side of the graph. </a:t>
            </a:r>
          </a:p>
          <a:p>
            <a:endParaRPr lang="en-IE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8DA6D1F-B252-71BB-9452-1713DF5607A7}"/>
              </a:ext>
            </a:extLst>
          </p:cNvPr>
          <p:cNvSpPr/>
          <p:nvPr/>
        </p:nvSpPr>
        <p:spPr>
          <a:xfrm rot="5400000">
            <a:off x="4749756" y="489914"/>
            <a:ext cx="532793" cy="3645074"/>
          </a:xfrm>
          <a:prstGeom prst="leftBrace">
            <a:avLst>
              <a:gd name="adj1" fmla="val 8333"/>
              <a:gd name="adj2" fmla="val 50292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87FFA-1EDC-5FA4-DA91-1AF364E58823}"/>
              </a:ext>
            </a:extLst>
          </p:cNvPr>
          <p:cNvSpPr txBox="1"/>
          <p:nvPr/>
        </p:nvSpPr>
        <p:spPr>
          <a:xfrm>
            <a:off x="3193615" y="148449"/>
            <a:ext cx="3645074" cy="17113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/>
              <a:t>The further right you move the measures are cost prohibitive (Reduce GHG emissions but cost money to implement.)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EFA35EB-3CE9-0F3B-BF97-5395A516FE8B}"/>
              </a:ext>
            </a:extLst>
          </p:cNvPr>
          <p:cNvSpPr/>
          <p:nvPr/>
        </p:nvSpPr>
        <p:spPr>
          <a:xfrm>
            <a:off x="3359525" y="1975992"/>
            <a:ext cx="3597349" cy="4482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648BE-B5F1-30AC-A606-4B15D5091911}"/>
              </a:ext>
            </a:extLst>
          </p:cNvPr>
          <p:cNvSpPr txBox="1"/>
          <p:nvPr/>
        </p:nvSpPr>
        <p:spPr>
          <a:xfrm>
            <a:off x="4575545" y="2034544"/>
            <a:ext cx="152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€ € € €’s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64C1C-2DCB-828F-94DC-B2D95CA602B6}"/>
              </a:ext>
            </a:extLst>
          </p:cNvPr>
          <p:cNvSpPr txBox="1"/>
          <p:nvPr/>
        </p:nvSpPr>
        <p:spPr>
          <a:xfrm>
            <a:off x="493250" y="3164871"/>
            <a:ext cx="1661919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b="1" dirty="0"/>
              <a:t>The depth of the bar represents the cost saving the farmer can make. The deeper the bar the greater the “€” saving.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85B7785-5E68-3B62-901A-33D068F54325}"/>
              </a:ext>
            </a:extLst>
          </p:cNvPr>
          <p:cNvSpPr/>
          <p:nvPr/>
        </p:nvSpPr>
        <p:spPr>
          <a:xfrm>
            <a:off x="2217106" y="3260193"/>
            <a:ext cx="731510" cy="2258105"/>
          </a:xfrm>
          <a:prstGeom prst="leftBrace">
            <a:avLst>
              <a:gd name="adj1" fmla="val 8333"/>
              <a:gd name="adj2" fmla="val 50292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63F24-89B2-0467-2A5B-A69C1B42C583}"/>
              </a:ext>
            </a:extLst>
          </p:cNvPr>
          <p:cNvSpPr txBox="1"/>
          <p:nvPr/>
        </p:nvSpPr>
        <p:spPr>
          <a:xfrm>
            <a:off x="5979042" y="3637511"/>
            <a:ext cx="499237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b="1" dirty="0"/>
              <a:t>The width of the bar represents how much GHG can potentially be saved. The “wider” the bar the greater the GHG saving</a:t>
            </a:r>
          </a:p>
          <a:p>
            <a:endParaRPr lang="en-IE" dirty="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E3B0B017-CA11-8E00-9A78-507C2E73D57B}"/>
              </a:ext>
            </a:extLst>
          </p:cNvPr>
          <p:cNvSpPr/>
          <p:nvPr/>
        </p:nvSpPr>
        <p:spPr>
          <a:xfrm rot="16200000">
            <a:off x="7135117" y="2997595"/>
            <a:ext cx="367646" cy="912186"/>
          </a:xfrm>
          <a:prstGeom prst="leftBrace">
            <a:avLst>
              <a:gd name="adj1" fmla="val 8333"/>
              <a:gd name="adj2" fmla="val 50292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12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op view of a calendar with a red pen on top">
            <a:extLst>
              <a:ext uri="{FF2B5EF4-FFF2-40B4-BE49-F238E27FC236}">
                <a16:creationId xmlns:a16="http://schemas.microsoft.com/office/drawing/2014/main" id="{ED5228FF-A082-3D40-BBE4-6A7F2DD5A0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440227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FA4F3E-D497-E8E3-8584-C269085D7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9988387"/>
              </p:ext>
            </p:extLst>
          </p:nvPr>
        </p:nvGraphicFramePr>
        <p:xfrm>
          <a:off x="1023336" y="817892"/>
          <a:ext cx="8926128" cy="435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25EB9-1DEF-048A-8950-B7480C9C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338BF-B4C5-0546-F361-42628678ABDB}"/>
              </a:ext>
            </a:extLst>
          </p:cNvPr>
          <p:cNvSpPr txBox="1"/>
          <p:nvPr/>
        </p:nvSpPr>
        <p:spPr>
          <a:xfrm>
            <a:off x="1923393" y="613404"/>
            <a:ext cx="7126014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sz="3200" b="1" dirty="0"/>
              <a:t>By reducing age of slaughter by 1 month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E2D0EF-1E26-995E-56CC-852C00CF54F3}"/>
              </a:ext>
            </a:extLst>
          </p:cNvPr>
          <p:cNvSpPr txBox="1"/>
          <p:nvPr/>
        </p:nvSpPr>
        <p:spPr>
          <a:xfrm>
            <a:off x="1716505" y="4507691"/>
            <a:ext cx="8053796" cy="16970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Better grassland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soleil"/>
              </a:rPr>
              <a:t>M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ake better quality silage.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b="1" dirty="0">
                <a:solidFill>
                  <a:schemeClr val="bg1"/>
                </a:solidFill>
              </a:rPr>
              <a:t>Use early maturing breeds and cattle with good ICBF figures</a:t>
            </a:r>
          </a:p>
        </p:txBody>
      </p:sp>
    </p:spTree>
    <p:extLst>
      <p:ext uri="{BB962C8B-B14F-4D97-AF65-F5344CB8AC3E}">
        <p14:creationId xmlns:p14="http://schemas.microsoft.com/office/powerpoint/2010/main" val="72978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l-Health : Irish Farmers Journal – For the Latest Farming News in  Ireland">
            <a:extLst>
              <a:ext uri="{FF2B5EF4-FFF2-40B4-BE49-F238E27FC236}">
                <a16:creationId xmlns:a16="http://schemas.microsoft.com/office/drawing/2014/main" id="{8EAAC1B1-EEC6-0754-2044-C279AC4FE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FA4F3E-D497-E8E3-8584-C269085D7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567042"/>
              </p:ext>
            </p:extLst>
          </p:nvPr>
        </p:nvGraphicFramePr>
        <p:xfrm>
          <a:off x="1023336" y="817892"/>
          <a:ext cx="8926128" cy="435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25EB9-1DEF-048A-8950-B7480C9C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338BF-B4C5-0546-F361-42628678ABDB}"/>
              </a:ext>
            </a:extLst>
          </p:cNvPr>
          <p:cNvSpPr txBox="1"/>
          <p:nvPr/>
        </p:nvSpPr>
        <p:spPr>
          <a:xfrm>
            <a:off x="1923393" y="613404"/>
            <a:ext cx="7126014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E" sz="3200" b="1" i="0" dirty="0">
                <a:solidFill>
                  <a:schemeClr val="bg1"/>
                </a:solidFill>
                <a:effectLst/>
                <a:latin typeface="soleil"/>
              </a:rPr>
              <a:t>Improve animal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E2D0EF-1E26-995E-56CC-852C00CF54F3}"/>
              </a:ext>
            </a:extLst>
          </p:cNvPr>
          <p:cNvSpPr txBox="1"/>
          <p:nvPr/>
        </p:nvSpPr>
        <p:spPr>
          <a:xfrm>
            <a:off x="1716505" y="4507691"/>
            <a:ext cx="8053796" cy="1143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soleil"/>
              </a:rPr>
              <a:t>Create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 health, plan/vaccination programme.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Implement good stock importing practices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1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C25B-5674-39A1-8F18-82857658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Beef Health Check</a:t>
            </a:r>
            <a:br>
              <a:rPr lang="en-GB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3225-0393-CFD4-EEDF-4DC8F1758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every batch of cattle slaughtered the farmers will receive a report indicating a disease score relating to any liver and lung conditions present at slaughter.</a:t>
            </a:r>
          </a:p>
          <a:p>
            <a:r>
              <a:rPr lang="en-GB" dirty="0"/>
              <a:t>This allows the farmer asceses how well their heard health plan is working</a:t>
            </a:r>
          </a:p>
          <a:p>
            <a:r>
              <a:rPr lang="en-GB" dirty="0">
                <a:hlinkClick r:id="rId2"/>
              </a:rPr>
              <a:t>Beef </a:t>
            </a:r>
            <a:r>
              <a:rPr lang="en-GB" dirty="0" err="1">
                <a:hlinkClick r:id="rId2"/>
              </a:rPr>
              <a:t>HealthCheck</a:t>
            </a:r>
            <a:r>
              <a:rPr lang="en-GB" dirty="0">
                <a:hlinkClick r:id="rId2"/>
              </a:rPr>
              <a:t> Batch Report example</a:t>
            </a:r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EFCAB-7DBC-2B5D-A77B-79E63EE9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close-up of a report&#10;&#10;Description automatically generated">
            <a:extLst>
              <a:ext uri="{FF2B5EF4-FFF2-40B4-BE49-F238E27FC236}">
                <a16:creationId xmlns:a16="http://schemas.microsoft.com/office/drawing/2014/main" id="{99CE375E-CBC0-354D-CB30-5DAFFE707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19" b="6405"/>
          <a:stretch/>
        </p:blipFill>
        <p:spPr>
          <a:xfrm>
            <a:off x="1277351" y="3473563"/>
            <a:ext cx="8935969" cy="31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0 - Low Emission Slurry Spreading (LESS) - Teagasc | Agriculture and  Food Development Authority">
            <a:extLst>
              <a:ext uri="{FF2B5EF4-FFF2-40B4-BE49-F238E27FC236}">
                <a16:creationId xmlns:a16="http://schemas.microsoft.com/office/drawing/2014/main" id="{3FB4DD6C-F44A-0D45-8D5B-86BFEB86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135"/>
            <a:ext cx="12192000" cy="687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DFA4F3E-D497-E8E3-8584-C269085D7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060033"/>
              </p:ext>
            </p:extLst>
          </p:nvPr>
        </p:nvGraphicFramePr>
        <p:xfrm>
          <a:off x="1023336" y="817892"/>
          <a:ext cx="8926128" cy="435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25EB9-1DEF-048A-8950-B7480C9C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77FB-C0E0-884E-9928-7C3BAEA4037E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338BF-B4C5-0546-F361-42628678ABDB}"/>
              </a:ext>
            </a:extLst>
          </p:cNvPr>
          <p:cNvSpPr txBox="1"/>
          <p:nvPr/>
        </p:nvSpPr>
        <p:spPr>
          <a:xfrm>
            <a:off x="1923393" y="613404"/>
            <a:ext cx="7126014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E" sz="3200" b="1" i="0" dirty="0">
                <a:solidFill>
                  <a:schemeClr val="bg1"/>
                </a:solidFill>
                <a:effectLst/>
                <a:latin typeface="soleil"/>
              </a:rPr>
              <a:t>Low emissions slurry spreading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E2D0EF-1E26-995E-56CC-852C00CF54F3}"/>
              </a:ext>
            </a:extLst>
          </p:cNvPr>
          <p:cNvSpPr txBox="1"/>
          <p:nvPr/>
        </p:nvSpPr>
        <p:spPr>
          <a:xfrm>
            <a:off x="1716505" y="4507691"/>
            <a:ext cx="8053796" cy="1143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soleil"/>
              </a:rPr>
              <a:t>Create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 health, plan/vaccination programme.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bg1"/>
                </a:solidFill>
                <a:effectLst/>
                <a:latin typeface="soleil"/>
              </a:rPr>
              <a:t>Implement good stock importing practices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7079"/>
      </p:ext>
    </p:extLst>
  </p:cSld>
  <p:clrMapOvr>
    <a:masterClrMapping/>
  </p:clrMapOvr>
</p:sld>
</file>

<file path=ppt/theme/theme1.xml><?xml version="1.0" encoding="utf-8"?>
<a:theme xmlns:a="http://schemas.openxmlformats.org/drawingml/2006/main" name="CIA Single Column Tex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C07A5BBA475D42998C5087697DCAD1" ma:contentTypeVersion="14" ma:contentTypeDescription="Create a new document." ma:contentTypeScope="" ma:versionID="2510c35b461f411c383eba190ffa23c0">
  <xsd:schema xmlns:xsd="http://www.w3.org/2001/XMLSchema" xmlns:xs="http://www.w3.org/2001/XMLSchema" xmlns:p="http://schemas.microsoft.com/office/2006/metadata/properties" xmlns:ns2="bbf4fef5-1953-47e5-8f81-be37801a93ac" xmlns:ns3="324cb8a3-7392-4bc8-a46d-d6aa0004c5b3" targetNamespace="http://schemas.microsoft.com/office/2006/metadata/properties" ma:root="true" ma:fieldsID="cbe1fbbadb2f1271da055a0daceb3b46" ns2:_="" ns3:_="">
    <xsd:import namespace="bbf4fef5-1953-47e5-8f81-be37801a93ac"/>
    <xsd:import namespace="324cb8a3-7392-4bc8-a46d-d6aa0004c5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4fef5-1953-47e5-8f81-be37801a9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384b22-ebd1-4bca-9a53-74234d5cf0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cb8a3-7392-4bc8-a46d-d6aa0004c5b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c518f63-ba52-425c-ac45-b229ce02de2b}" ma:internalName="TaxCatchAll" ma:showField="CatchAllData" ma:web="324cb8a3-7392-4bc8-a46d-d6aa0004c5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4cb8a3-7392-4bc8-a46d-d6aa0004c5b3" xsi:nil="true"/>
    <lcf76f155ced4ddcb4097134ff3c332f xmlns="bbf4fef5-1953-47e5-8f81-be37801a93a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572768-12B8-43C1-8A66-524E01D53E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7CC020-CF69-4720-9F38-C0DDAA4A0F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f4fef5-1953-47e5-8f81-be37801a93ac"/>
    <ds:schemaRef ds:uri="324cb8a3-7392-4bc8-a46d-d6aa0004c5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540868-E33E-433D-85B9-48873FE9E427}">
  <ds:schemaRefs>
    <ds:schemaRef ds:uri="http://schemas.microsoft.com/office/2006/metadata/properties"/>
    <ds:schemaRef ds:uri="http://schemas.microsoft.com/office/infopath/2007/PartnerControls"/>
    <ds:schemaRef ds:uri="6ca0fb7f-5658-4619-8900-9721061712e3"/>
    <ds:schemaRef ds:uri="14a39f0f-5cd4-4f87-9eec-cf5966670430"/>
    <ds:schemaRef ds:uri="324cb8a3-7392-4bc8-a46d-d6aa0004c5b3"/>
    <ds:schemaRef ds:uri="bbf4fef5-1953-47e5-8f81-be37801a93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696</Words>
  <Application>Microsoft Office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soleil</vt:lpstr>
      <vt:lpstr>System Font Regular</vt:lpstr>
      <vt:lpstr>CIA Single Column Text</vt:lpstr>
      <vt:lpstr>1_Office Theme</vt:lpstr>
      <vt:lpstr>Reducing GHG Beef farms</vt:lpstr>
      <vt:lpstr>GHG emissions</vt:lpstr>
      <vt:lpstr>How do the GHGs cause an increase in temperature?  </vt:lpstr>
      <vt:lpstr>What is the MACC</vt:lpstr>
      <vt:lpstr>MACC</vt:lpstr>
      <vt:lpstr>PowerPoint Presentation</vt:lpstr>
      <vt:lpstr>PowerPoint Presentation</vt:lpstr>
      <vt:lpstr>Beef Health Check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Zuilmah Wallis</dc:creator>
  <cp:lastModifiedBy>William  Delaney</cp:lastModifiedBy>
  <cp:revision>57</cp:revision>
  <dcterms:created xsi:type="dcterms:W3CDTF">2019-12-31T14:06:34Z</dcterms:created>
  <dcterms:modified xsi:type="dcterms:W3CDTF">2023-09-06T15:09:36Z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0x010100FCC07A5BBA475D42998C5087697DCAD1</vt:lpwstr>
  </property>
  <property fmtid="{D5CDD505-2E9C-101B-9397-08002B2CF9AE}" pid="3" name="_dlc_DocIdItemGuid">
    <vt:lpwstr>ea2a6ef5-13ff-4687-9ff0-3daf69afa0e5</vt:lpwstr>
  </property>
  <property fmtid="{D5CDD505-2E9C-101B-9397-08002B2CF9AE}" pid="4" name="Order">
    <vt:r8>2402300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_dlc_DocId">
    <vt:lpwstr>SZ2YCK3VHKD4-1973319296-24023</vt:lpwstr>
  </property>
  <property fmtid="{D5CDD505-2E9C-101B-9397-08002B2CF9AE}" pid="9" name="_dlc_DocIdUrl">
    <vt:lpwstr>https://andsmyth.sharepoint.com/sites/DocStore/_layouts/15/DocIdRedir.aspx?ID=SZ2YCK3VHKD4-1973319296-24023, SZ2YCK3VHKD4-1973319296-24023</vt:lpwstr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MediaServiceImageTags">
    <vt:lpwstr/>
  </property>
</Properties>
</file>