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4" r:id="rId5"/>
  </p:sldMasterIdLst>
  <p:notesMasterIdLst>
    <p:notesMasterId r:id="rId19"/>
  </p:notesMasterIdLst>
  <p:handoutMasterIdLst>
    <p:handoutMasterId r:id="rId20"/>
  </p:handoutMasterIdLst>
  <p:sldIdLst>
    <p:sldId id="338" r:id="rId6"/>
    <p:sldId id="348" r:id="rId7"/>
    <p:sldId id="341" r:id="rId8"/>
    <p:sldId id="340" r:id="rId9"/>
    <p:sldId id="351" r:id="rId10"/>
    <p:sldId id="349" r:id="rId11"/>
    <p:sldId id="350" r:id="rId12"/>
    <p:sldId id="347" r:id="rId13"/>
    <p:sldId id="343" r:id="rId14"/>
    <p:sldId id="352" r:id="rId15"/>
    <p:sldId id="344" r:id="rId16"/>
    <p:sldId id="346" r:id="rId17"/>
    <p:sldId id="353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02A"/>
    <a:srgbClr val="006B35"/>
    <a:srgbClr val="1307A9"/>
    <a:srgbClr val="002A4E"/>
    <a:srgbClr val="E5E6EE"/>
    <a:srgbClr val="ECEDF3"/>
    <a:srgbClr val="EE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77415" autoAdjust="0"/>
  </p:normalViewPr>
  <p:slideViewPr>
    <p:cSldViewPr snapToGrid="0" snapToObjects="1">
      <p:cViewPr varScale="1">
        <p:scale>
          <a:sx n="59" d="100"/>
          <a:sy n="59" d="100"/>
        </p:scale>
        <p:origin x="1746" y="65"/>
      </p:cViewPr>
      <p:guideLst/>
    </p:cSldViewPr>
  </p:slideViewPr>
  <p:outlineViewPr>
    <p:cViewPr>
      <p:scale>
        <a:sx n="33" d="100"/>
        <a:sy n="33" d="100"/>
      </p:scale>
      <p:origin x="0" y="-8"/>
    </p:cViewPr>
  </p:outlineViewPr>
  <p:notesTextViewPr>
    <p:cViewPr>
      <p:scale>
        <a:sx n="1" d="1"/>
        <a:sy n="1" d="1"/>
      </p:scale>
      <p:origin x="0" y="-28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3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4BEAA8-B8E1-9143-B753-9335D2B03E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30F16-FAE0-8A44-9E07-BE7317BA2F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05C82-8BBB-2B4E-A48C-5CBC2C5CEFFA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C73F20-2FDA-124B-A4FE-25B16A162B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4D8C59-8599-A44E-BA94-6164A2E53D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A4AF-1CAF-7D46-8C2A-4C4145158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7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85162-BFE3-864C-BDBA-D7D532BB300E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23CD6-98FD-D042-8C02-5B58FC50A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3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There is a difference between the figures for an animal within breed and across breed.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E" dirty="0"/>
              <a:t>An Angus bull could be 3* for Docility within the Angus Breed which means he is an average Angus bull for docility. The same bull could be 5* across breed. What this means is that while he is an average Angus bull for Docility he is in the top 20% when compared to all animals.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E" dirty="0"/>
              <a:t>This would suggest that Angus animals in general are more docile animals.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E" dirty="0"/>
              <a:t>While certain breeds can be associated with “Better” traits there is as much variation within breed as there is across breeds.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23CD6-98FD-D042-8C02-5B58FC50A1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Both bulls are good but do very different jobs for the farmer.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I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DBI might be higher for one animal but that is comprised of calving and carcass performance. ( One figure might overshadow the other)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E" dirty="0"/>
              <a:t>Need to look at both when choosing an animal for beef</a:t>
            </a:r>
          </a:p>
          <a:p>
            <a:endParaRPr lang="en-I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IE" dirty="0"/>
              <a:t>Carcass weight and age at slaughter will be important for reducing methane emissions from cattle.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E" dirty="0"/>
              <a:t>The best animal is one that has a high carcass weight and a lower age at slaughter</a:t>
            </a:r>
          </a:p>
          <a:p>
            <a:endParaRPr lang="en-IE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23CD6-98FD-D042-8C02-5B58FC50A1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2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E" dirty="0"/>
              <a:t>A higher reliability means that there is more data recorded against that animal and there is more proof to back up the figures on its performance. This means that if a farmer uses this bull on animals the figures on ICBF are more likely to be true for the calf that they get.</a:t>
            </a:r>
          </a:p>
          <a:p>
            <a:pPr marL="228600" indent="-228600">
              <a:buAutoNum type="arabicPeriod"/>
            </a:pPr>
            <a:endParaRPr lang="en-IE" dirty="0"/>
          </a:p>
          <a:p>
            <a:pPr marL="228600" indent="-228600">
              <a:buAutoNum type="arabicPeriod"/>
            </a:pPr>
            <a:r>
              <a:rPr lang="en-IE" dirty="0"/>
              <a:t>Age at slaughter is important as it means that an animal can reach slaughter age sooner. </a:t>
            </a:r>
          </a:p>
          <a:p>
            <a:pPr marL="0" indent="0">
              <a:buNone/>
            </a:pPr>
            <a:r>
              <a:rPr lang="en-IE" dirty="0"/>
              <a:t>This is important because: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IE" dirty="0"/>
              <a:t>It means there is a better chance to get the animal finished U30 months and get the bonuses associated with U30 month beef finishing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IE" dirty="0"/>
              <a:t>The animal spends less time on the farm. This means reduce costs for the farmer as the animal eats less grass/meal/silage. 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IE" dirty="0"/>
              <a:t>There is less methane emitted as the animal is alive for fewer days.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IE" dirty="0"/>
              <a:t>Increased feed conversion ratio as an animal becomes less efficient as it gets older.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3. Farmers can record data on their animals and submit this on an animal recording system. Data like calving difficulty, animal weights, milk recording, calving interval &amp; survival through calf registration.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4. </a:t>
            </a:r>
            <a:r>
              <a:rPr lang="en-GB" dirty="0"/>
              <a:t>Increased animal performance (Carcass weight/ quality / LWG / EBI) </a:t>
            </a:r>
          </a:p>
          <a:p>
            <a:pPr marL="0" indent="0">
              <a:buNone/>
            </a:pPr>
            <a:r>
              <a:rPr lang="en-GB" dirty="0"/>
              <a:t>early  identification of genetically superior animals for breeding</a:t>
            </a:r>
          </a:p>
          <a:p>
            <a:pPr marL="0" indent="0">
              <a:buNone/>
            </a:pPr>
            <a:r>
              <a:rPr lang="en-GB" dirty="0"/>
              <a:t>increased  accuracy in prediction of outcomes of breeding programme and genotypic  values of species (maximise hybrid vigour)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E23CD6-98FD-D042-8C02-5B58FC50A1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A Title Slide">
    <p:bg>
      <p:bgPr>
        <a:solidFill>
          <a:srgbClr val="E5E6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70D55B-A685-E34F-BC82-A8465ABD72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Triangle 20">
            <a:extLst>
              <a:ext uri="{FF2B5EF4-FFF2-40B4-BE49-F238E27FC236}">
                <a16:creationId xmlns:a16="http://schemas.microsoft.com/office/drawing/2014/main" id="{86C313E2-4AC8-EC47-8FE1-80D97980B640}"/>
              </a:ext>
            </a:extLst>
          </p:cNvPr>
          <p:cNvSpPr/>
          <p:nvPr userDrawn="1"/>
        </p:nvSpPr>
        <p:spPr>
          <a:xfrm rot="10800000">
            <a:off x="9833811" y="-2"/>
            <a:ext cx="2358189" cy="6857999"/>
          </a:xfrm>
          <a:prstGeom prst="triangle">
            <a:avLst>
              <a:gd name="adj" fmla="val 0"/>
            </a:avLst>
          </a:prstGeom>
          <a:solidFill>
            <a:srgbClr val="EEEFF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D2B850-A1D0-0349-AC68-A7153913DE5E}"/>
              </a:ext>
            </a:extLst>
          </p:cNvPr>
          <p:cNvGrpSpPr/>
          <p:nvPr userDrawn="1"/>
        </p:nvGrpSpPr>
        <p:grpSpPr>
          <a:xfrm>
            <a:off x="822" y="-75501"/>
            <a:ext cx="7575968" cy="6941887"/>
            <a:chOff x="9211" y="-2"/>
            <a:chExt cx="7575968" cy="6857999"/>
          </a:xfrm>
        </p:grpSpPr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325CA98C-FBAA-9A44-847A-DADAA411ABD4}"/>
                </a:ext>
              </a:extLst>
            </p:cNvPr>
            <p:cNvSpPr/>
            <p:nvPr userDrawn="1"/>
          </p:nvSpPr>
          <p:spPr>
            <a:xfrm rot="10800000" flipH="1">
              <a:off x="5226990" y="-2"/>
              <a:ext cx="2358189" cy="6857999"/>
            </a:xfrm>
            <a:prstGeom prst="triangle">
              <a:avLst>
                <a:gd name="adj" fmla="val 0"/>
              </a:avLst>
            </a:prstGeom>
            <a:solidFill>
              <a:srgbClr val="EEEFF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ACFE62B-3CC1-9249-8395-2F8AD31D6A94}"/>
                </a:ext>
              </a:extLst>
            </p:cNvPr>
            <p:cNvSpPr/>
            <p:nvPr userDrawn="1"/>
          </p:nvSpPr>
          <p:spPr>
            <a:xfrm flipH="1">
              <a:off x="9211" y="-2"/>
              <a:ext cx="5217779" cy="6857999"/>
            </a:xfrm>
            <a:prstGeom prst="rect">
              <a:avLst/>
            </a:prstGeom>
            <a:solidFill>
              <a:srgbClr val="EEEFF6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D3DB7B-8E7D-B540-82A4-47509308F7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8290" y="2406812"/>
            <a:ext cx="5384037" cy="1102901"/>
          </a:xfrm>
        </p:spPr>
        <p:txBody>
          <a:bodyPr lIns="0" anchor="t">
            <a:normAutofit/>
          </a:bodyPr>
          <a:lstStyle>
            <a:lvl1pPr algn="l">
              <a:defRPr sz="3000" b="1" i="0">
                <a:solidFill>
                  <a:srgbClr val="002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</a:t>
            </a:r>
            <a:r>
              <a:rPr lang="en-GB" dirty="0" err="1"/>
              <a:t>styleClick</a:t>
            </a:r>
            <a:r>
              <a:rPr lang="en-GB" dirty="0"/>
              <a:t> to edit master title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3AE74B-AE41-1644-A5B6-2D4D58989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290" y="3543841"/>
            <a:ext cx="4572000" cy="483371"/>
          </a:xfrm>
        </p:spPr>
        <p:txBody>
          <a:bodyPr lIns="0">
            <a:normAutofit/>
          </a:bodyPr>
          <a:lstStyle>
            <a:lvl1pPr marL="0" indent="0" algn="l">
              <a:buNone/>
              <a:defRPr sz="1800" b="1" i="0">
                <a:solidFill>
                  <a:srgbClr val="002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28707-7E91-A643-B533-0441C31293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290" y="1534896"/>
            <a:ext cx="2743200" cy="365125"/>
          </a:xfrm>
          <a:prstGeom prst="rect">
            <a:avLst/>
          </a:prstGeom>
        </p:spPr>
        <p:txBody>
          <a:bodyPr lIns="0"/>
          <a:lstStyle>
            <a:lvl1pPr>
              <a:defRPr sz="2000" b="1" i="0">
                <a:solidFill>
                  <a:srgbClr val="002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6C99A76-961A-5E45-B94B-A6D64A7EE3C7}" type="datetime3">
              <a:rPr lang="en-IE" smtClean="0"/>
              <a:pPr/>
              <a:t>6 September 2023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967E14-0480-184D-96D5-2C7B33788267}"/>
              </a:ext>
            </a:extLst>
          </p:cNvPr>
          <p:cNvSpPr/>
          <p:nvPr userDrawn="1"/>
        </p:nvSpPr>
        <p:spPr>
          <a:xfrm>
            <a:off x="998290" y="2028816"/>
            <a:ext cx="792000" cy="54000"/>
          </a:xfrm>
          <a:prstGeom prst="rect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4E"/>
              </a:solidFill>
              <a:highlight>
                <a:srgbClr val="002A4E"/>
              </a:highligh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57F2A6-3F1A-A24E-9B54-E1B19A5231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751" y="4781725"/>
            <a:ext cx="1008032" cy="1240654"/>
          </a:xfrm>
          <a:prstGeom prst="rect">
            <a:avLst/>
          </a:prstGeom>
        </p:spPr>
      </p:pic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69F31A9B-53B1-BF42-A767-1D19EFAEE7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80385" y="4743923"/>
            <a:ext cx="1240654" cy="12406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0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13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A 1 col text Left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38BB8-4061-5B4C-A222-0B69D537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24C2DD0-6096-2C4C-9D2F-9D778F4FCC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839145" y="1480929"/>
            <a:ext cx="4500000" cy="45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C6EA08-0EFC-C443-9367-EB13DD5AA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52"/>
            <a:ext cx="8640000" cy="102971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88C4C7-EC47-AE49-BF23-A933E7F56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930"/>
            <a:ext cx="4788000" cy="4500000"/>
          </a:xfrm>
        </p:spPr>
        <p:txBody>
          <a:bodyPr/>
          <a:lstStyle>
            <a:lvl1pPr>
              <a:defRPr sz="2000"/>
            </a:lvl1pPr>
            <a:lvl2pPr>
              <a:spcBef>
                <a:spcPts val="1100"/>
              </a:spcBef>
              <a:defRPr sz="1400"/>
            </a:lvl2pPr>
            <a:lvl3pPr marL="0" indent="-228600">
              <a:spcBef>
                <a:spcPts val="1100"/>
              </a:spcBef>
              <a:buClr>
                <a:srgbClr val="43B02A"/>
              </a:buClr>
              <a:buFont typeface="Arial" panose="020B0604020202020204" pitchFamily="34" charset="0"/>
              <a:buChar char="•"/>
              <a:defRPr sz="1400"/>
            </a:lvl3pPr>
            <a:lvl4pPr marL="482400">
              <a:defRPr sz="1400" i="1"/>
            </a:lvl4pPr>
            <a:lvl5pPr marL="72540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111C15B-6B5A-614E-9429-3511C2871E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78826" y="5770013"/>
            <a:ext cx="814090" cy="81409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2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A 1 col Text Right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38BB8-4061-5B4C-A222-0B69D537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00FBF9F-A33C-914C-AC58-B51FAD73B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52"/>
            <a:ext cx="8640000" cy="102971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A53F6A8-AA66-4E46-951E-06E3B2E9FF2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8199" y="1480929"/>
            <a:ext cx="4500000" cy="45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9F4DFC-C05F-124B-BD9C-46D18CA70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9533" y="1480930"/>
            <a:ext cx="4788000" cy="4500000"/>
          </a:xfrm>
        </p:spPr>
        <p:txBody>
          <a:bodyPr/>
          <a:lstStyle>
            <a:lvl1pPr>
              <a:defRPr sz="2000"/>
            </a:lvl1pPr>
            <a:lvl2pPr>
              <a:spcBef>
                <a:spcPts val="1100"/>
              </a:spcBef>
              <a:defRPr sz="1400"/>
            </a:lvl2pPr>
            <a:lvl3pPr marL="0" indent="-228600">
              <a:spcBef>
                <a:spcPts val="1100"/>
              </a:spcBef>
              <a:buClr>
                <a:srgbClr val="43B02A"/>
              </a:buClr>
              <a:buFont typeface="Arial" panose="020B0604020202020204" pitchFamily="34" charset="0"/>
              <a:buChar char="•"/>
              <a:defRPr sz="1400"/>
            </a:lvl3pPr>
            <a:lvl4pPr marL="482400">
              <a:defRPr sz="1400" i="1"/>
            </a:lvl4pPr>
            <a:lvl5pPr marL="72540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F8EEE004-EFB3-524F-A73F-1F051854D8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78826" y="5770013"/>
            <a:ext cx="814090" cy="81409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9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A 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3C3717-111C-994A-8355-54039B9FA889}"/>
              </a:ext>
            </a:extLst>
          </p:cNvPr>
          <p:cNvSpPr/>
          <p:nvPr userDrawn="1"/>
        </p:nvSpPr>
        <p:spPr>
          <a:xfrm>
            <a:off x="872067" y="1007533"/>
            <a:ext cx="1261533" cy="48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38BB8-4061-5B4C-A222-0B69D537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24C2DD0-6096-2C4C-9D2F-9D778F4FCC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97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A Text top Two Imag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A991A-001D-F846-AB98-5043F84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278"/>
            <a:ext cx="8640000" cy="1750649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38BB8-4061-5B4C-A222-0B69D537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24C2DD0-6096-2C4C-9D2F-9D778F4FCC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8200" y="3429000"/>
            <a:ext cx="4140000" cy="259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F7C44E6-4568-5D4F-96D1-042D9153E110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338200" y="3429000"/>
            <a:ext cx="4140000" cy="259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632AADA-FB12-1A47-BF31-45160EE5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30"/>
            <a:ext cx="8640000" cy="996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39C0FD2-9E33-FC4B-960D-609B647DD6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78826" y="5770013"/>
            <a:ext cx="814090" cy="81409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8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A Text Bottom Two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50EE-F3B2-9247-A793-D21FD75E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37864"/>
            <a:ext cx="8640000" cy="57333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A991A-001D-F846-AB98-5043F84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8633"/>
            <a:ext cx="8640000" cy="1962955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38BB8-4061-5B4C-A222-0B69D537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24C2DD0-6096-2C4C-9D2F-9D778F4FCC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8200" y="399931"/>
            <a:ext cx="4140000" cy="259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2EC97FD-8531-714A-B0DB-8BFDB7E6ED0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338200" y="399931"/>
            <a:ext cx="4140000" cy="259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E65AC7-AAC1-C948-8FDC-3870806FAA93}"/>
              </a:ext>
            </a:extLst>
          </p:cNvPr>
          <p:cNvSpPr/>
          <p:nvPr userDrawn="1"/>
        </p:nvSpPr>
        <p:spPr>
          <a:xfrm>
            <a:off x="956345" y="3893259"/>
            <a:ext cx="792000" cy="54000"/>
          </a:xfrm>
          <a:prstGeom prst="rect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69CF93C-3ED4-4C44-A81F-02D80DA700A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078826" y="5770013"/>
            <a:ext cx="814090" cy="81409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38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DEE3B-6297-AF46-B0B4-6540C8E9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7EFC9-E2A9-9E47-8763-396CD5C2E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F9AD81-272C-4C46-A60C-7C2D2F8360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4868488"/>
            <a:ext cx="1211944" cy="14916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366233-5F2F-9D44-86DB-5CACCD6102DD}"/>
              </a:ext>
            </a:extLst>
          </p:cNvPr>
          <p:cNvSpPr/>
          <p:nvPr userDrawn="1"/>
        </p:nvSpPr>
        <p:spPr>
          <a:xfrm>
            <a:off x="10475494" y="732803"/>
            <a:ext cx="1037633" cy="590204"/>
          </a:xfrm>
          <a:prstGeom prst="rect">
            <a:avLst/>
          </a:prstGeom>
          <a:solidFill>
            <a:srgbClr val="EE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102F2-0B85-7A4D-8254-93B32A9E0287}"/>
              </a:ext>
            </a:extLst>
          </p:cNvPr>
          <p:cNvSpPr txBox="1"/>
          <p:nvPr userDrawn="1"/>
        </p:nvSpPr>
        <p:spPr>
          <a:xfrm>
            <a:off x="838200" y="2873251"/>
            <a:ext cx="4430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Irish Angus Producer Group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Longfield, Virginia, Co.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Cavan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+353 46 924 2820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info@certifiedirishangus.ie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www.certifiedirishangus.ie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01B2F-4DBA-9F46-8ECC-16FB20B56D20}"/>
              </a:ext>
            </a:extLst>
          </p:cNvPr>
          <p:cNvSpPr txBox="1"/>
          <p:nvPr userDrawn="1"/>
        </p:nvSpPr>
        <p:spPr>
          <a:xfrm>
            <a:off x="838200" y="2375362"/>
            <a:ext cx="324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u="none" dirty="0" err="1">
                <a:solidFill>
                  <a:srgbClr val="006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www.certifiedirishangus.ie</a:t>
            </a:r>
            <a:endParaRPr lang="en-US" b="1" u="none" dirty="0">
              <a:solidFill>
                <a:srgbClr val="006B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D8596DFE-015D-5642-A9E8-5D7260BC9F12}"/>
              </a:ext>
            </a:extLst>
          </p:cNvPr>
          <p:cNvSpPr/>
          <p:nvPr userDrawn="1"/>
        </p:nvSpPr>
        <p:spPr>
          <a:xfrm rot="10800000">
            <a:off x="9833811" y="-2"/>
            <a:ext cx="2358189" cy="6857999"/>
          </a:xfrm>
          <a:prstGeom prst="triangle">
            <a:avLst>
              <a:gd name="adj" fmla="val 0"/>
            </a:avLst>
          </a:prstGeom>
          <a:solidFill>
            <a:srgbClr val="EE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2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DEE3B-6297-AF46-B0B4-6540C8E9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B7EFC9-E2A9-9E47-8763-396CD5C2E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F9AD81-272C-4C46-A60C-7C2D2F8360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4868488"/>
            <a:ext cx="1211944" cy="14916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366233-5F2F-9D44-86DB-5CACCD6102DD}"/>
              </a:ext>
            </a:extLst>
          </p:cNvPr>
          <p:cNvSpPr/>
          <p:nvPr userDrawn="1"/>
        </p:nvSpPr>
        <p:spPr>
          <a:xfrm>
            <a:off x="10475494" y="732803"/>
            <a:ext cx="1037633" cy="590204"/>
          </a:xfrm>
          <a:prstGeom prst="rect">
            <a:avLst/>
          </a:prstGeom>
          <a:solidFill>
            <a:srgbClr val="EE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5102F2-0B85-7A4D-8254-93B32A9E0287}"/>
              </a:ext>
            </a:extLst>
          </p:cNvPr>
          <p:cNvSpPr txBox="1"/>
          <p:nvPr userDrawn="1"/>
        </p:nvSpPr>
        <p:spPr>
          <a:xfrm>
            <a:off x="838200" y="2873251"/>
            <a:ext cx="4430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Irish Angus Producer Group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Longfield, Virginia, Co.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Cavan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+353 46 924 2820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info@certifiedirishangus.ie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www.certifiedirishangus.ie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401B2F-4DBA-9F46-8ECC-16FB20B56D20}"/>
              </a:ext>
            </a:extLst>
          </p:cNvPr>
          <p:cNvSpPr txBox="1"/>
          <p:nvPr userDrawn="1"/>
        </p:nvSpPr>
        <p:spPr>
          <a:xfrm>
            <a:off x="838200" y="2375362"/>
            <a:ext cx="3241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u="none" dirty="0" err="1">
                <a:solidFill>
                  <a:srgbClr val="006B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www.certifiedirishangus.ie</a:t>
            </a:r>
            <a:endParaRPr lang="en-US" b="1" u="none" dirty="0">
              <a:solidFill>
                <a:srgbClr val="006B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D8596DFE-015D-5642-A9E8-5D7260BC9F12}"/>
              </a:ext>
            </a:extLst>
          </p:cNvPr>
          <p:cNvSpPr/>
          <p:nvPr userDrawn="1"/>
        </p:nvSpPr>
        <p:spPr>
          <a:xfrm rot="10800000">
            <a:off x="9833811" y="-2"/>
            <a:ext cx="2358189" cy="6857999"/>
          </a:xfrm>
          <a:prstGeom prst="triangle">
            <a:avLst>
              <a:gd name="adj" fmla="val 0"/>
            </a:avLst>
          </a:prstGeom>
          <a:solidFill>
            <a:srgbClr val="EE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00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4E48F-B5B5-4A52-8753-0DA04A2939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69B8E-E2C5-4C52-A6DF-C5C340AA2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036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A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1456B4-B716-5641-86F7-1C5C73B0A3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E5673621-CEC0-0540-9B56-A291D56F3BCF}"/>
              </a:ext>
            </a:extLst>
          </p:cNvPr>
          <p:cNvSpPr/>
          <p:nvPr userDrawn="1"/>
        </p:nvSpPr>
        <p:spPr>
          <a:xfrm rot="10800000">
            <a:off x="9833811" y="-2"/>
            <a:ext cx="2358189" cy="6857999"/>
          </a:xfrm>
          <a:prstGeom prst="triangle">
            <a:avLst>
              <a:gd name="adj" fmla="val 0"/>
            </a:avLst>
          </a:prstGeom>
          <a:solidFill>
            <a:srgbClr val="EEEFF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51BFF0-3ECC-A248-A7A3-4E9B37777661}"/>
              </a:ext>
            </a:extLst>
          </p:cNvPr>
          <p:cNvGrpSpPr/>
          <p:nvPr userDrawn="1"/>
        </p:nvGrpSpPr>
        <p:grpSpPr>
          <a:xfrm>
            <a:off x="0" y="-67111"/>
            <a:ext cx="7575968" cy="6933498"/>
            <a:chOff x="9211" y="-2"/>
            <a:chExt cx="7575968" cy="6857999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BEE444B5-4BBA-234E-862E-212F3DFCEF98}"/>
                </a:ext>
              </a:extLst>
            </p:cNvPr>
            <p:cNvSpPr/>
            <p:nvPr userDrawn="1"/>
          </p:nvSpPr>
          <p:spPr>
            <a:xfrm rot="10800000" flipH="1">
              <a:off x="5226990" y="-2"/>
              <a:ext cx="2358189" cy="6857999"/>
            </a:xfrm>
            <a:prstGeom prst="triangle">
              <a:avLst>
                <a:gd name="adj" fmla="val 0"/>
              </a:avLst>
            </a:prstGeom>
            <a:solidFill>
              <a:srgbClr val="EEEFF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30E89B-6336-B847-B569-A5A09DAEA5FC}"/>
                </a:ext>
              </a:extLst>
            </p:cNvPr>
            <p:cNvSpPr/>
            <p:nvPr userDrawn="1"/>
          </p:nvSpPr>
          <p:spPr>
            <a:xfrm flipH="1">
              <a:off x="9211" y="-2"/>
              <a:ext cx="5217779" cy="6857999"/>
            </a:xfrm>
            <a:prstGeom prst="rect">
              <a:avLst/>
            </a:prstGeom>
            <a:solidFill>
              <a:srgbClr val="EEEFF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6B35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1CBF8E-5214-FA41-9A1B-1B7E6F28F3B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96751" y="2214000"/>
            <a:ext cx="4795859" cy="1912542"/>
          </a:xfrm>
        </p:spPr>
        <p:txBody>
          <a:bodyPr anchor="t">
            <a:normAutofit/>
          </a:bodyPr>
          <a:lstStyle>
            <a:lvl1pPr>
              <a:defRPr sz="3000" b="1" i="0">
                <a:solidFill>
                  <a:srgbClr val="002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AEA34-0AEF-A349-B696-5F9B2E0AC7C6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896751" y="1552624"/>
            <a:ext cx="3616526" cy="394135"/>
          </a:xfrm>
        </p:spPr>
        <p:txBody>
          <a:bodyPr anchor="t">
            <a:normAutofit/>
          </a:bodyPr>
          <a:lstStyle>
            <a:lvl1pPr marL="0" indent="0">
              <a:buNone/>
              <a:defRPr sz="2000" b="1" i="0">
                <a:solidFill>
                  <a:srgbClr val="002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Section 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288B5C8-C917-C448-9C53-77BE6AEB10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751" y="4781725"/>
            <a:ext cx="1008032" cy="12406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524C946-71EF-B442-8A17-789C453DFE72}"/>
              </a:ext>
            </a:extLst>
          </p:cNvPr>
          <p:cNvSpPr/>
          <p:nvPr userDrawn="1"/>
        </p:nvSpPr>
        <p:spPr>
          <a:xfrm>
            <a:off x="998290" y="2028816"/>
            <a:ext cx="792000" cy="54000"/>
          </a:xfrm>
          <a:prstGeom prst="rect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4E"/>
              </a:solidFill>
              <a:highlight>
                <a:srgbClr val="002A4E"/>
              </a:highlight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5F6C781-7CC5-3A4F-90FD-0533614DE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80385" y="4781725"/>
            <a:ext cx="1240654" cy="12406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A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559B5B-7C65-4846-934A-4650F8A65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E5673621-CEC0-0540-9B56-A291D56F3BCF}"/>
              </a:ext>
            </a:extLst>
          </p:cNvPr>
          <p:cNvSpPr/>
          <p:nvPr userDrawn="1"/>
        </p:nvSpPr>
        <p:spPr>
          <a:xfrm rot="10800000">
            <a:off x="9833811" y="-2"/>
            <a:ext cx="2358189" cy="6857999"/>
          </a:xfrm>
          <a:prstGeom prst="triangle">
            <a:avLst>
              <a:gd name="adj" fmla="val 0"/>
            </a:avLst>
          </a:prstGeom>
          <a:solidFill>
            <a:srgbClr val="EEEFF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51BFF0-3ECC-A248-A7A3-4E9B37777661}"/>
              </a:ext>
            </a:extLst>
          </p:cNvPr>
          <p:cNvGrpSpPr/>
          <p:nvPr userDrawn="1"/>
        </p:nvGrpSpPr>
        <p:grpSpPr>
          <a:xfrm>
            <a:off x="822" y="-226503"/>
            <a:ext cx="7575968" cy="7092889"/>
            <a:chOff x="9211" y="-2"/>
            <a:chExt cx="7575968" cy="6857999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BEE444B5-4BBA-234E-862E-212F3DFCEF98}"/>
                </a:ext>
              </a:extLst>
            </p:cNvPr>
            <p:cNvSpPr/>
            <p:nvPr userDrawn="1"/>
          </p:nvSpPr>
          <p:spPr>
            <a:xfrm rot="10800000" flipH="1">
              <a:off x="5226990" y="-2"/>
              <a:ext cx="2358189" cy="6857999"/>
            </a:xfrm>
            <a:prstGeom prst="triangle">
              <a:avLst>
                <a:gd name="adj" fmla="val 0"/>
              </a:avLst>
            </a:prstGeom>
            <a:solidFill>
              <a:srgbClr val="EEEFF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30E89B-6336-B847-B569-A5A09DAEA5FC}"/>
                </a:ext>
              </a:extLst>
            </p:cNvPr>
            <p:cNvSpPr/>
            <p:nvPr userDrawn="1"/>
          </p:nvSpPr>
          <p:spPr>
            <a:xfrm flipH="1">
              <a:off x="9211" y="-2"/>
              <a:ext cx="5217779" cy="6857999"/>
            </a:xfrm>
            <a:prstGeom prst="rect">
              <a:avLst/>
            </a:prstGeom>
            <a:solidFill>
              <a:srgbClr val="EEEFF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1CBF8E-5214-FA41-9A1B-1B7E6F28F3B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96751" y="2214000"/>
            <a:ext cx="4795859" cy="1912542"/>
          </a:xfrm>
        </p:spPr>
        <p:txBody>
          <a:bodyPr anchor="t">
            <a:normAutofit/>
          </a:bodyPr>
          <a:lstStyle>
            <a:lvl1pPr>
              <a:defRPr sz="3000" b="1" i="0">
                <a:solidFill>
                  <a:srgbClr val="002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AEA34-0AEF-A349-B696-5F9B2E0AC7C6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896751" y="1552624"/>
            <a:ext cx="3616526" cy="394135"/>
          </a:xfrm>
        </p:spPr>
        <p:txBody>
          <a:bodyPr anchor="t">
            <a:normAutofit/>
          </a:bodyPr>
          <a:lstStyle>
            <a:lvl1pPr marL="0" indent="0">
              <a:buNone/>
              <a:defRPr sz="2000" b="1" i="0">
                <a:solidFill>
                  <a:srgbClr val="002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Section 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5D8023-3A78-1F4C-B240-0576ABC716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751" y="4781725"/>
            <a:ext cx="1008032" cy="12406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40F457B-DEA1-284F-A27C-537605C42CD8}"/>
              </a:ext>
            </a:extLst>
          </p:cNvPr>
          <p:cNvSpPr/>
          <p:nvPr userDrawn="1"/>
        </p:nvSpPr>
        <p:spPr>
          <a:xfrm>
            <a:off x="998290" y="2028816"/>
            <a:ext cx="792000" cy="54000"/>
          </a:xfrm>
          <a:prstGeom prst="rect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4E"/>
              </a:solidFill>
              <a:highlight>
                <a:srgbClr val="002A4E"/>
              </a:highlight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D185A34-D66A-A742-9CEA-34D170D9FD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80385" y="4781725"/>
            <a:ext cx="1240654" cy="12406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9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A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4BE574-5A30-4580-A9F6-F420951BEB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E5673621-CEC0-0540-9B56-A291D56F3BCF}"/>
              </a:ext>
            </a:extLst>
          </p:cNvPr>
          <p:cNvSpPr/>
          <p:nvPr userDrawn="1"/>
        </p:nvSpPr>
        <p:spPr>
          <a:xfrm rot="10800000">
            <a:off x="9833811" y="-2"/>
            <a:ext cx="2358189" cy="6857999"/>
          </a:xfrm>
          <a:prstGeom prst="triangle">
            <a:avLst>
              <a:gd name="adj" fmla="val 0"/>
            </a:avLst>
          </a:prstGeom>
          <a:solidFill>
            <a:srgbClr val="EEEFF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51BFF0-3ECC-A248-A7A3-4E9B37777661}"/>
              </a:ext>
            </a:extLst>
          </p:cNvPr>
          <p:cNvGrpSpPr/>
          <p:nvPr userDrawn="1"/>
        </p:nvGrpSpPr>
        <p:grpSpPr>
          <a:xfrm>
            <a:off x="822" y="-226503"/>
            <a:ext cx="7575968" cy="7092889"/>
            <a:chOff x="9211" y="-2"/>
            <a:chExt cx="7575968" cy="6857999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BEE444B5-4BBA-234E-862E-212F3DFCEF98}"/>
                </a:ext>
              </a:extLst>
            </p:cNvPr>
            <p:cNvSpPr/>
            <p:nvPr userDrawn="1"/>
          </p:nvSpPr>
          <p:spPr>
            <a:xfrm rot="10800000" flipH="1">
              <a:off x="5226990" y="-2"/>
              <a:ext cx="2358189" cy="6857999"/>
            </a:xfrm>
            <a:prstGeom prst="triangle">
              <a:avLst>
                <a:gd name="adj" fmla="val 0"/>
              </a:avLst>
            </a:prstGeom>
            <a:solidFill>
              <a:srgbClr val="EEEFF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30E89B-6336-B847-B569-A5A09DAEA5FC}"/>
                </a:ext>
              </a:extLst>
            </p:cNvPr>
            <p:cNvSpPr/>
            <p:nvPr userDrawn="1"/>
          </p:nvSpPr>
          <p:spPr>
            <a:xfrm flipH="1">
              <a:off x="9211" y="-2"/>
              <a:ext cx="5217779" cy="6857999"/>
            </a:xfrm>
            <a:prstGeom prst="rect">
              <a:avLst/>
            </a:prstGeom>
            <a:solidFill>
              <a:srgbClr val="EEEFF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1CBF8E-5214-FA41-9A1B-1B7E6F28F3B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96751" y="2214000"/>
            <a:ext cx="4795859" cy="1912542"/>
          </a:xfrm>
        </p:spPr>
        <p:txBody>
          <a:bodyPr anchor="t">
            <a:normAutofit/>
          </a:bodyPr>
          <a:lstStyle>
            <a:lvl1pPr algn="ctr">
              <a:defRPr sz="3000" b="1" i="0">
                <a:solidFill>
                  <a:srgbClr val="002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New Farmer Login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AEA34-0AEF-A349-B696-5F9B2E0AC7C6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896751" y="1552624"/>
            <a:ext cx="3616526" cy="394135"/>
          </a:xfrm>
        </p:spPr>
        <p:txBody>
          <a:bodyPr anchor="t">
            <a:normAutofit/>
          </a:bodyPr>
          <a:lstStyle>
            <a:lvl1pPr marL="0" indent="0">
              <a:buNone/>
              <a:defRPr sz="2000" b="1" i="0">
                <a:solidFill>
                  <a:srgbClr val="002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Section 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5D8023-3A78-1F4C-B240-0576ABC716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751" y="4781725"/>
            <a:ext cx="1008032" cy="12406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40F457B-DEA1-284F-A27C-537605C42CD8}"/>
              </a:ext>
            </a:extLst>
          </p:cNvPr>
          <p:cNvSpPr/>
          <p:nvPr userDrawn="1"/>
        </p:nvSpPr>
        <p:spPr>
          <a:xfrm>
            <a:off x="998290" y="2028816"/>
            <a:ext cx="792000" cy="54000"/>
          </a:xfrm>
          <a:prstGeom prst="rect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4E"/>
              </a:solidFill>
              <a:highlight>
                <a:srgbClr val="002A4E"/>
              </a:highlight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D185A34-D66A-A742-9CEA-34D170D9FD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80385" y="4781725"/>
            <a:ext cx="1240654" cy="12406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A Divid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8AC598-7110-5148-A62E-FEB2BDDEA0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E5673621-CEC0-0540-9B56-A291D56F3BCF}"/>
              </a:ext>
            </a:extLst>
          </p:cNvPr>
          <p:cNvSpPr/>
          <p:nvPr userDrawn="1"/>
        </p:nvSpPr>
        <p:spPr>
          <a:xfrm rot="10800000">
            <a:off x="9833811" y="-2"/>
            <a:ext cx="2358189" cy="6857999"/>
          </a:xfrm>
          <a:prstGeom prst="triangle">
            <a:avLst>
              <a:gd name="adj" fmla="val 0"/>
            </a:avLst>
          </a:prstGeom>
          <a:solidFill>
            <a:srgbClr val="EEEFF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51BFF0-3ECC-A248-A7A3-4E9B37777661}"/>
              </a:ext>
            </a:extLst>
          </p:cNvPr>
          <p:cNvGrpSpPr/>
          <p:nvPr userDrawn="1"/>
        </p:nvGrpSpPr>
        <p:grpSpPr>
          <a:xfrm>
            <a:off x="822" y="-226503"/>
            <a:ext cx="7575968" cy="7092889"/>
            <a:chOff x="9211" y="-2"/>
            <a:chExt cx="7575968" cy="6857999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BEE444B5-4BBA-234E-862E-212F3DFCEF98}"/>
                </a:ext>
              </a:extLst>
            </p:cNvPr>
            <p:cNvSpPr/>
            <p:nvPr userDrawn="1"/>
          </p:nvSpPr>
          <p:spPr>
            <a:xfrm rot="10800000" flipH="1">
              <a:off x="5226990" y="-2"/>
              <a:ext cx="2358189" cy="6857999"/>
            </a:xfrm>
            <a:prstGeom prst="triangle">
              <a:avLst>
                <a:gd name="adj" fmla="val 0"/>
              </a:avLst>
            </a:prstGeom>
            <a:solidFill>
              <a:srgbClr val="EEEFF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30E89B-6336-B847-B569-A5A09DAEA5FC}"/>
                </a:ext>
              </a:extLst>
            </p:cNvPr>
            <p:cNvSpPr/>
            <p:nvPr userDrawn="1"/>
          </p:nvSpPr>
          <p:spPr>
            <a:xfrm flipH="1">
              <a:off x="9211" y="-2"/>
              <a:ext cx="5217779" cy="6857999"/>
            </a:xfrm>
            <a:prstGeom prst="rect">
              <a:avLst/>
            </a:prstGeom>
            <a:solidFill>
              <a:srgbClr val="EEEFF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1CBF8E-5214-FA41-9A1B-1B7E6F28F3B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96751" y="2214000"/>
            <a:ext cx="4795859" cy="1912542"/>
          </a:xfrm>
        </p:spPr>
        <p:txBody>
          <a:bodyPr anchor="t">
            <a:normAutofit/>
          </a:bodyPr>
          <a:lstStyle>
            <a:lvl1pPr>
              <a:defRPr sz="3000" b="1" i="0">
                <a:solidFill>
                  <a:srgbClr val="002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AEA34-0AEF-A349-B696-5F9B2E0AC7C6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896751" y="1552624"/>
            <a:ext cx="3616526" cy="394135"/>
          </a:xfrm>
        </p:spPr>
        <p:txBody>
          <a:bodyPr anchor="t">
            <a:normAutofit/>
          </a:bodyPr>
          <a:lstStyle>
            <a:lvl1pPr marL="0" indent="0">
              <a:buNone/>
              <a:defRPr sz="2000" b="1" i="0">
                <a:solidFill>
                  <a:srgbClr val="002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Section 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5D8023-3A78-1F4C-B240-0576ABC716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751" y="4781725"/>
            <a:ext cx="1008032" cy="12406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40F457B-DEA1-284F-A27C-537605C42CD8}"/>
              </a:ext>
            </a:extLst>
          </p:cNvPr>
          <p:cNvSpPr/>
          <p:nvPr userDrawn="1"/>
        </p:nvSpPr>
        <p:spPr>
          <a:xfrm>
            <a:off x="998290" y="2028816"/>
            <a:ext cx="792000" cy="54000"/>
          </a:xfrm>
          <a:prstGeom prst="rect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4E"/>
              </a:solidFill>
              <a:highlight>
                <a:srgbClr val="002A4E"/>
              </a:highlight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D185A34-D66A-A742-9CEA-34D170D9FD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80385" y="4781725"/>
            <a:ext cx="1240654" cy="12406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A Divider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541167-0E3F-0046-9350-E0443175F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riangle 8">
            <a:extLst>
              <a:ext uri="{FF2B5EF4-FFF2-40B4-BE49-F238E27FC236}">
                <a16:creationId xmlns:a16="http://schemas.microsoft.com/office/drawing/2014/main" id="{E5673621-CEC0-0540-9B56-A291D56F3BCF}"/>
              </a:ext>
            </a:extLst>
          </p:cNvPr>
          <p:cNvSpPr/>
          <p:nvPr userDrawn="1"/>
        </p:nvSpPr>
        <p:spPr>
          <a:xfrm rot="10800000">
            <a:off x="9833811" y="-2"/>
            <a:ext cx="2358189" cy="6857999"/>
          </a:xfrm>
          <a:prstGeom prst="triangle">
            <a:avLst>
              <a:gd name="adj" fmla="val 0"/>
            </a:avLst>
          </a:prstGeom>
          <a:solidFill>
            <a:srgbClr val="EEEFF6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51BFF0-3ECC-A248-A7A3-4E9B37777661}"/>
              </a:ext>
            </a:extLst>
          </p:cNvPr>
          <p:cNvGrpSpPr/>
          <p:nvPr userDrawn="1"/>
        </p:nvGrpSpPr>
        <p:grpSpPr>
          <a:xfrm>
            <a:off x="822" y="-226503"/>
            <a:ext cx="7575968" cy="7092889"/>
            <a:chOff x="9211" y="-2"/>
            <a:chExt cx="7575968" cy="6857999"/>
          </a:xfrm>
        </p:grpSpPr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BEE444B5-4BBA-234E-862E-212F3DFCEF98}"/>
                </a:ext>
              </a:extLst>
            </p:cNvPr>
            <p:cNvSpPr/>
            <p:nvPr userDrawn="1"/>
          </p:nvSpPr>
          <p:spPr>
            <a:xfrm rot="10800000" flipH="1">
              <a:off x="5226990" y="-2"/>
              <a:ext cx="2358189" cy="6857999"/>
            </a:xfrm>
            <a:prstGeom prst="triangle">
              <a:avLst>
                <a:gd name="adj" fmla="val 0"/>
              </a:avLst>
            </a:prstGeom>
            <a:solidFill>
              <a:srgbClr val="EEEFF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030E89B-6336-B847-B569-A5A09DAEA5FC}"/>
                </a:ext>
              </a:extLst>
            </p:cNvPr>
            <p:cNvSpPr/>
            <p:nvPr userDrawn="1"/>
          </p:nvSpPr>
          <p:spPr>
            <a:xfrm flipH="1">
              <a:off x="9211" y="-2"/>
              <a:ext cx="5217779" cy="6857999"/>
            </a:xfrm>
            <a:prstGeom prst="rect">
              <a:avLst/>
            </a:prstGeom>
            <a:solidFill>
              <a:srgbClr val="EEEFF6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1CBF8E-5214-FA41-9A1B-1B7E6F28F3B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96751" y="2214000"/>
            <a:ext cx="4795859" cy="1912542"/>
          </a:xfrm>
        </p:spPr>
        <p:txBody>
          <a:bodyPr anchor="t">
            <a:normAutofit/>
          </a:bodyPr>
          <a:lstStyle>
            <a:lvl1pPr>
              <a:defRPr sz="3000" b="1" i="0">
                <a:solidFill>
                  <a:srgbClr val="002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AEA34-0AEF-A349-B696-5F9B2E0AC7C6}"/>
              </a:ext>
            </a:extLst>
          </p:cNvPr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896751" y="1552624"/>
            <a:ext cx="3616526" cy="394135"/>
          </a:xfrm>
        </p:spPr>
        <p:txBody>
          <a:bodyPr anchor="t">
            <a:normAutofit/>
          </a:bodyPr>
          <a:lstStyle>
            <a:lvl1pPr marL="0" indent="0">
              <a:buNone/>
              <a:defRPr sz="2000" b="1" i="0">
                <a:solidFill>
                  <a:srgbClr val="002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Section 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5D8023-3A78-1F4C-B240-0576ABC716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6751" y="4781725"/>
            <a:ext cx="1008032" cy="12406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40F457B-DEA1-284F-A27C-537605C42CD8}"/>
              </a:ext>
            </a:extLst>
          </p:cNvPr>
          <p:cNvSpPr/>
          <p:nvPr userDrawn="1"/>
        </p:nvSpPr>
        <p:spPr>
          <a:xfrm>
            <a:off x="998290" y="2028816"/>
            <a:ext cx="792000" cy="54000"/>
          </a:xfrm>
          <a:prstGeom prst="rect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A4E"/>
              </a:solidFill>
              <a:highlight>
                <a:srgbClr val="002A4E"/>
              </a:highlight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ED185A34-D66A-A742-9CEA-34D170D9FD0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80385" y="4781725"/>
            <a:ext cx="1240654" cy="12406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1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A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850EE-F3B2-9247-A793-D21FD75E0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52"/>
            <a:ext cx="8640000" cy="102971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A991A-001D-F846-AB98-5043F84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931"/>
            <a:ext cx="9360000" cy="4500000"/>
          </a:xfrm>
        </p:spPr>
        <p:txBody>
          <a:bodyPr/>
          <a:lstStyle>
            <a:lvl1pPr>
              <a:defRPr sz="2000"/>
            </a:lvl1pPr>
            <a:lvl2pPr>
              <a:spcBef>
                <a:spcPts val="1100"/>
              </a:spcBef>
              <a:defRPr sz="1400"/>
            </a:lvl2pPr>
            <a:lvl3pPr marL="0" indent="-228600">
              <a:spcBef>
                <a:spcPts val="1100"/>
              </a:spcBef>
              <a:buClr>
                <a:srgbClr val="43B02A"/>
              </a:buClr>
              <a:buFont typeface="Arial" panose="020B0604020202020204" pitchFamily="34" charset="0"/>
              <a:buChar char="•"/>
              <a:defRPr sz="1400"/>
            </a:lvl3pPr>
            <a:lvl4pPr marL="482400">
              <a:defRPr sz="1400" i="1"/>
            </a:lvl4pPr>
            <a:lvl5pPr marL="72540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38BB8-4061-5B4C-A222-0B69D5373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52230"/>
            <a:ext cx="878305" cy="365125"/>
          </a:xfrm>
        </p:spPr>
        <p:txBody>
          <a:bodyPr/>
          <a:lstStyle/>
          <a:p>
            <a:fld id="{454477FB-C0E0-884E-9928-7C3BAEA4037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09ABD498-4A26-654C-891D-095505AFA3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78826" y="5770013"/>
            <a:ext cx="814090" cy="81409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9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A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CBB3-8C71-164C-B7A9-74F6700A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669531-01B9-0B4B-A5C3-1A24824C9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480930"/>
            <a:ext cx="4788000" cy="4500000"/>
          </a:xfrm>
        </p:spPr>
        <p:txBody>
          <a:bodyPr/>
          <a:lstStyle>
            <a:lvl1pPr>
              <a:defRPr sz="2000"/>
            </a:lvl1pPr>
            <a:lvl2pPr>
              <a:spcBef>
                <a:spcPts val="1100"/>
              </a:spcBef>
              <a:defRPr sz="1400"/>
            </a:lvl2pPr>
            <a:lvl3pPr marL="0" indent="-228600">
              <a:spcBef>
                <a:spcPts val="1100"/>
              </a:spcBef>
              <a:buClr>
                <a:srgbClr val="43B02A"/>
              </a:buClr>
              <a:buFont typeface="Arial" panose="020B0604020202020204" pitchFamily="34" charset="0"/>
              <a:buChar char="•"/>
              <a:defRPr sz="1400"/>
            </a:lvl3pPr>
            <a:lvl4pPr marL="482400">
              <a:defRPr sz="1400" i="1"/>
            </a:lvl4pPr>
            <a:lvl5pPr marL="72540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7C87EA-4746-4747-9942-714DA6A7AEF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39146" y="1480930"/>
            <a:ext cx="4788000" cy="4500000"/>
          </a:xfrm>
        </p:spPr>
        <p:txBody>
          <a:bodyPr/>
          <a:lstStyle>
            <a:lvl1pPr>
              <a:defRPr sz="2000"/>
            </a:lvl1pPr>
            <a:lvl2pPr>
              <a:spcBef>
                <a:spcPts val="1100"/>
              </a:spcBef>
              <a:defRPr sz="1400"/>
            </a:lvl2pPr>
            <a:lvl3pPr marL="0" indent="-228600">
              <a:spcBef>
                <a:spcPts val="1100"/>
              </a:spcBef>
              <a:buClr>
                <a:srgbClr val="43B02A"/>
              </a:buClr>
              <a:buFont typeface="Arial" panose="020B0604020202020204" pitchFamily="34" charset="0"/>
              <a:buChar char="•"/>
              <a:defRPr sz="1400"/>
            </a:lvl3pPr>
            <a:lvl4pPr marL="482400">
              <a:defRPr sz="1400" i="1"/>
            </a:lvl4pPr>
            <a:lvl5pPr marL="72540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6F846D-F831-EE46-8E22-24E668677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252230"/>
            <a:ext cx="878305" cy="365125"/>
          </a:xfrm>
        </p:spPr>
        <p:txBody>
          <a:bodyPr/>
          <a:lstStyle/>
          <a:p>
            <a:fld id="{454477FB-C0E0-884E-9928-7C3BAEA4037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561527B4-555B-574D-A48A-3D49A2FDFA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078826" y="5770013"/>
            <a:ext cx="814090" cy="81409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904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A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8CBB3-8C71-164C-B7A9-74F6700AB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CAA947-D884-AD47-AA83-32377698A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CDCBB7B-8B63-7B4B-B6E5-A68954F37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930"/>
            <a:ext cx="9360000" cy="4500000"/>
          </a:xfrm>
        </p:spPr>
        <p:txBody>
          <a:bodyPr/>
          <a:lstStyle>
            <a:lvl1pPr>
              <a:defRPr sz="2000"/>
            </a:lvl1pPr>
            <a:lvl2pPr>
              <a:spcBef>
                <a:spcPts val="1100"/>
              </a:spcBef>
              <a:defRPr sz="1400"/>
            </a:lvl2pPr>
            <a:lvl3pPr marL="0" indent="-228600">
              <a:spcBef>
                <a:spcPts val="1100"/>
              </a:spcBef>
              <a:buClr>
                <a:srgbClr val="43B02A"/>
              </a:buClr>
              <a:buFont typeface="Arial" panose="020B0604020202020204" pitchFamily="34" charset="0"/>
              <a:buChar char="•"/>
              <a:defRPr sz="1400"/>
            </a:lvl3pPr>
            <a:lvl4pPr marL="482400">
              <a:defRPr sz="1400" i="1"/>
            </a:lvl4pPr>
            <a:lvl5pPr marL="725400"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8851A460-4DFB-2E4E-9454-33986C0066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78826" y="5770013"/>
            <a:ext cx="814090" cy="81409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19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6">
            <a:extLst>
              <a:ext uri="{FF2B5EF4-FFF2-40B4-BE49-F238E27FC236}">
                <a16:creationId xmlns:a16="http://schemas.microsoft.com/office/drawing/2014/main" id="{3DCF718F-ECFD-914C-9AAD-2B9E2C758020}"/>
              </a:ext>
            </a:extLst>
          </p:cNvPr>
          <p:cNvSpPr/>
          <p:nvPr userDrawn="1"/>
        </p:nvSpPr>
        <p:spPr>
          <a:xfrm rot="10800000">
            <a:off x="10518958" y="-2"/>
            <a:ext cx="1673041" cy="4865478"/>
          </a:xfrm>
          <a:prstGeom prst="triangle">
            <a:avLst>
              <a:gd name="adj" fmla="val 0"/>
            </a:avLst>
          </a:prstGeom>
          <a:solidFill>
            <a:srgbClr val="EE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BE98BE-DA3D-DD47-903B-50583D41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30"/>
            <a:ext cx="8640000" cy="9965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</a:t>
            </a:r>
            <a:br>
              <a:rPr lang="en-GB" dirty="0"/>
            </a:br>
            <a:r>
              <a:rPr lang="en-GB" dirty="0"/>
              <a:t>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C9FE95-C137-D042-977A-52736DD77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0870"/>
            <a:ext cx="8640000" cy="4568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2CB23-CC95-CE4A-AA20-1D277541C9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221777"/>
            <a:ext cx="8783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rgbClr val="002A4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54477FB-C0E0-884E-9928-7C3BAEA403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3C1ACC-7C86-7B41-9065-9F154A7D128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98955" y="271098"/>
            <a:ext cx="791557" cy="9742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B385E5-5053-044F-B95C-53A2A81C4862}"/>
              </a:ext>
            </a:extLst>
          </p:cNvPr>
          <p:cNvSpPr/>
          <p:nvPr userDrawn="1"/>
        </p:nvSpPr>
        <p:spPr>
          <a:xfrm>
            <a:off x="956345" y="1232887"/>
            <a:ext cx="792000" cy="54000"/>
          </a:xfrm>
          <a:prstGeom prst="rect">
            <a:avLst/>
          </a:prstGeom>
          <a:solidFill>
            <a:srgbClr val="002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A4E"/>
              </a:solidFill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40EA8646-A4F9-A846-BF09-7442E36744FF}"/>
              </a:ext>
            </a:extLst>
          </p:cNvPr>
          <p:cNvSpPr/>
          <p:nvPr userDrawn="1"/>
        </p:nvSpPr>
        <p:spPr>
          <a:xfrm rot="10800000" flipH="1">
            <a:off x="1" y="-9937"/>
            <a:ext cx="875379" cy="2545746"/>
          </a:xfrm>
          <a:prstGeom prst="triangle">
            <a:avLst>
              <a:gd name="adj" fmla="val 0"/>
            </a:avLst>
          </a:prstGeom>
          <a:solidFill>
            <a:srgbClr val="EEE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1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50" r:id="rId7"/>
    <p:sldLayoutId id="2147483652" r:id="rId8"/>
    <p:sldLayoutId id="2147483661" r:id="rId9"/>
    <p:sldLayoutId id="2147483662" r:id="rId10"/>
    <p:sldLayoutId id="2147483666" r:id="rId11"/>
    <p:sldLayoutId id="2147483665" r:id="rId12"/>
    <p:sldLayoutId id="2147483663" r:id="rId13"/>
    <p:sldLayoutId id="2147483664" r:id="rId14"/>
    <p:sldLayoutId id="2147483655" r:id="rId15"/>
    <p:sldLayoutId id="2147483672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3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9" grpId="0" animBg="1"/>
      <p:bldP spid="10" grpId="0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rgbClr val="002A4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i="0" kern="1200">
          <a:solidFill>
            <a:srgbClr val="006B3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150000"/>
        </a:lnSpc>
        <a:spcBef>
          <a:spcPts val="1100"/>
        </a:spcBef>
        <a:buClr>
          <a:srgbClr val="43B02A"/>
        </a:buClr>
        <a:buFontTx/>
        <a:buNone/>
        <a:defRPr sz="1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228600" algn="l" defTabSz="914400" rtl="0" eaLnBrk="1" latinLnBrk="0" hangingPunct="1">
        <a:lnSpc>
          <a:spcPct val="90000"/>
        </a:lnSpc>
        <a:spcBef>
          <a:spcPts val="1100"/>
        </a:spcBef>
        <a:buClr>
          <a:srgbClr val="43B02A"/>
        </a:buClr>
        <a:buFont typeface="Arial" panose="020B0604020202020204" pitchFamily="34" charset="0"/>
        <a:buChar char="•"/>
        <a:defRPr sz="1400" b="0" i="0" kern="1200">
          <a:solidFill>
            <a:srgbClr val="002A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82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B35"/>
        </a:buClr>
        <a:buFont typeface="System Font Regular"/>
        <a:buChar char="-"/>
        <a:defRPr sz="1400" b="0" i="0" kern="1200">
          <a:solidFill>
            <a:srgbClr val="002A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B35"/>
        </a:buClr>
        <a:buFont typeface="System Font Regular"/>
        <a:buChar char="-"/>
        <a:defRPr sz="1800" b="0" i="0" kern="1200">
          <a:solidFill>
            <a:srgbClr val="002A4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23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tifiedirishangus.ie/elite-breed-improvement-programme/" TargetMode="External"/><Relationship Id="rId2" Type="http://schemas.openxmlformats.org/officeDocument/2006/relationships/hyperlink" Target="https://webapp.icbf.com/v2/app/bull-search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oveagenetics.i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562674-19B6-327D-D3A4-3FAB309DF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7888" y="924853"/>
            <a:ext cx="5384037" cy="1102901"/>
          </a:xfrm>
        </p:spPr>
        <p:txBody>
          <a:bodyPr/>
          <a:lstStyle/>
          <a:p>
            <a:r>
              <a:rPr lang="en-IE" dirty="0"/>
              <a:t>Animal breeding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F65168E-BDE1-5580-32E2-84762E3A7F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Certified Irish Angus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66275-5E26-DCEA-40F3-E3AA689860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51575"/>
            <a:ext cx="877888" cy="365125"/>
          </a:xfrm>
        </p:spPr>
        <p:txBody>
          <a:bodyPr/>
          <a:lstStyle/>
          <a:p>
            <a:fld id="{454477FB-C0E0-884E-9928-7C3BAEA403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BF72-16FB-AC06-DE9B-66623D9F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Batch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5BFD0-4EBF-A86D-879B-1BA94C468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Holstein Friesian heifers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Some assistance will be required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Farmer wants to choose three beef bulls for stock he is going to rear for beef finishing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1E7EF-C9CD-5EEB-D797-B37FA12B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8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85A4AD7-E7DF-11A7-D503-3C9AB269C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Which Bull is better?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33B39DA-897A-8B89-E774-ACE1A9A28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Drumcrow Tribesman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3AC17CE-81DA-9F62-41B8-1C775132807D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537529562"/>
              </p:ext>
            </p:extLst>
          </p:nvPr>
        </p:nvGraphicFramePr>
        <p:xfrm>
          <a:off x="864258" y="1922917"/>
          <a:ext cx="4934538" cy="39325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06597">
                  <a:extLst>
                    <a:ext uri="{9D8B030D-6E8A-4147-A177-3AD203B41FA5}">
                      <a16:colId xmlns:a16="http://schemas.microsoft.com/office/drawing/2014/main" val="698740141"/>
                    </a:ext>
                  </a:extLst>
                </a:gridCol>
                <a:gridCol w="1583095">
                  <a:extLst>
                    <a:ext uri="{9D8B030D-6E8A-4147-A177-3AD203B41FA5}">
                      <a16:colId xmlns:a16="http://schemas.microsoft.com/office/drawing/2014/main" val="2381234229"/>
                    </a:ext>
                  </a:extLst>
                </a:gridCol>
                <a:gridCol w="1644846">
                  <a:extLst>
                    <a:ext uri="{9D8B030D-6E8A-4147-A177-3AD203B41FA5}">
                      <a16:colId xmlns:a16="http://schemas.microsoft.com/office/drawing/2014/main" val="1924008346"/>
                    </a:ext>
                  </a:extLst>
                </a:gridCol>
              </a:tblGrid>
              <a:tr h="354771">
                <a:tc>
                  <a:txBody>
                    <a:bodyPr/>
                    <a:lstStyle/>
                    <a:p>
                      <a:r>
                        <a:rPr lang="en-GB" dirty="0"/>
                        <a:t>Trait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Value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Reliability % 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7531099"/>
                  </a:ext>
                </a:extLst>
              </a:tr>
              <a:tr h="6687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Dairy Beef Index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€ 124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58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249765"/>
                  </a:ext>
                </a:extLst>
              </a:tr>
              <a:tr h="491550">
                <a:tc>
                  <a:txBody>
                    <a:bodyPr/>
                    <a:lstStyle/>
                    <a:p>
                      <a:r>
                        <a:rPr lang="en-GB" dirty="0"/>
                        <a:t>Dairy Cow CD%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3.6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74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388909"/>
                  </a:ext>
                </a:extLst>
              </a:tr>
              <a:tr h="473000">
                <a:tc>
                  <a:txBody>
                    <a:bodyPr/>
                    <a:lstStyle/>
                    <a:p>
                      <a:r>
                        <a:rPr lang="en-GB" dirty="0"/>
                        <a:t>Heifer CD%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9.6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62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751201"/>
                  </a:ext>
                </a:extLst>
              </a:tr>
              <a:tr h="672609">
                <a:tc>
                  <a:txBody>
                    <a:bodyPr/>
                    <a:lstStyle/>
                    <a:p>
                      <a:r>
                        <a:rPr lang="en-GB" dirty="0"/>
                        <a:t>Gestation Length Days --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-.71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373529"/>
                  </a:ext>
                </a:extLst>
              </a:tr>
              <a:tr h="6208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Carcass weight</a:t>
                      </a:r>
                    </a:p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11.6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450444"/>
                  </a:ext>
                </a:extLst>
              </a:tr>
              <a:tr h="620849">
                <a:tc>
                  <a:txBody>
                    <a:bodyPr/>
                    <a:lstStyle/>
                    <a:p>
                      <a:r>
                        <a:rPr lang="en-IE" dirty="0"/>
                        <a:t>Age at slaughter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-14.11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00871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80431A-5CD0-4B98-C339-CCF3071DC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E6B7966-4BD8-1ACD-95B2-32F19914D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767666"/>
              </p:ext>
            </p:extLst>
          </p:nvPr>
        </p:nvGraphicFramePr>
        <p:xfrm>
          <a:off x="6268598" y="1927818"/>
          <a:ext cx="5266062" cy="38128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5354">
                  <a:extLst>
                    <a:ext uri="{9D8B030D-6E8A-4147-A177-3AD203B41FA5}">
                      <a16:colId xmlns:a16="http://schemas.microsoft.com/office/drawing/2014/main" val="567626006"/>
                    </a:ext>
                  </a:extLst>
                </a:gridCol>
                <a:gridCol w="1755354">
                  <a:extLst>
                    <a:ext uri="{9D8B030D-6E8A-4147-A177-3AD203B41FA5}">
                      <a16:colId xmlns:a16="http://schemas.microsoft.com/office/drawing/2014/main" val="1579922193"/>
                    </a:ext>
                  </a:extLst>
                </a:gridCol>
                <a:gridCol w="1755354">
                  <a:extLst>
                    <a:ext uri="{9D8B030D-6E8A-4147-A177-3AD203B41FA5}">
                      <a16:colId xmlns:a16="http://schemas.microsoft.com/office/drawing/2014/main" val="4069582073"/>
                    </a:ext>
                  </a:extLst>
                </a:gridCol>
              </a:tblGrid>
              <a:tr h="383048">
                <a:tc>
                  <a:txBody>
                    <a:bodyPr/>
                    <a:lstStyle/>
                    <a:p>
                      <a:r>
                        <a:rPr lang="en-GB" dirty="0"/>
                        <a:t>Trait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Value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Reliability % 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837417"/>
                  </a:ext>
                </a:extLst>
              </a:tr>
              <a:tr h="664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Dairy Beef Index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€152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67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539919"/>
                  </a:ext>
                </a:extLst>
              </a:tr>
              <a:tr h="531334">
                <a:tc>
                  <a:txBody>
                    <a:bodyPr/>
                    <a:lstStyle/>
                    <a:p>
                      <a:r>
                        <a:rPr lang="en-GB" dirty="0"/>
                        <a:t>Dairy Cow CD%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2.0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91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277821"/>
                  </a:ext>
                </a:extLst>
              </a:tr>
              <a:tr h="531334">
                <a:tc>
                  <a:txBody>
                    <a:bodyPr/>
                    <a:lstStyle/>
                    <a:p>
                      <a:r>
                        <a:rPr lang="en-GB" dirty="0"/>
                        <a:t>Heifer CD%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5.9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67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335437"/>
                  </a:ext>
                </a:extLst>
              </a:tr>
              <a:tr h="619707">
                <a:tc>
                  <a:txBody>
                    <a:bodyPr/>
                    <a:lstStyle/>
                    <a:p>
                      <a:r>
                        <a:rPr lang="en-GB" dirty="0"/>
                        <a:t>Gestation Length Days --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-2.67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964733"/>
                  </a:ext>
                </a:extLst>
              </a:tr>
              <a:tr h="531334">
                <a:tc>
                  <a:txBody>
                    <a:bodyPr/>
                    <a:lstStyle/>
                    <a:p>
                      <a:r>
                        <a:rPr lang="en-IE" dirty="0"/>
                        <a:t>Carcass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8696378"/>
                  </a:ext>
                </a:extLst>
              </a:tr>
              <a:tr h="531334">
                <a:tc>
                  <a:txBody>
                    <a:bodyPr/>
                    <a:lstStyle/>
                    <a:p>
                      <a:r>
                        <a:rPr lang="en-IE" dirty="0"/>
                        <a:t>Age at slaughter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68797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CC250EF-0CEA-86D1-ED0E-8EE399D0A495}"/>
              </a:ext>
            </a:extLst>
          </p:cNvPr>
          <p:cNvSpPr txBox="1"/>
          <p:nvPr/>
        </p:nvSpPr>
        <p:spPr>
          <a:xfrm>
            <a:off x="6874628" y="1498463"/>
            <a:ext cx="409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06B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Kealkil Stockman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993E2C-8736-C5EC-2AAF-061ACC3776F5}"/>
              </a:ext>
            </a:extLst>
          </p:cNvPr>
          <p:cNvCxnSpPr>
            <a:cxnSpLocks/>
          </p:cNvCxnSpPr>
          <p:nvPr/>
        </p:nvCxnSpPr>
        <p:spPr>
          <a:xfrm>
            <a:off x="6004193" y="0"/>
            <a:ext cx="91807" cy="6858000"/>
          </a:xfrm>
          <a:prstGeom prst="line">
            <a:avLst/>
          </a:prstGeom>
          <a:ln w="28575">
            <a:solidFill>
              <a:srgbClr val="006B3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Heart 4">
            <a:extLst>
              <a:ext uri="{FF2B5EF4-FFF2-40B4-BE49-F238E27FC236}">
                <a16:creationId xmlns:a16="http://schemas.microsoft.com/office/drawing/2014/main" id="{D5B59EAC-0294-BF24-D139-FCE11B7BB0FB}"/>
              </a:ext>
            </a:extLst>
          </p:cNvPr>
          <p:cNvSpPr/>
          <p:nvPr/>
        </p:nvSpPr>
        <p:spPr>
          <a:xfrm>
            <a:off x="1520855" y="6063020"/>
            <a:ext cx="739425" cy="649723"/>
          </a:xfrm>
          <a:prstGeom prst="heart">
            <a:avLst/>
          </a:prstGeom>
          <a:solidFill>
            <a:srgbClr val="006B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Cross 8">
            <a:extLst>
              <a:ext uri="{FF2B5EF4-FFF2-40B4-BE49-F238E27FC236}">
                <a16:creationId xmlns:a16="http://schemas.microsoft.com/office/drawing/2014/main" id="{768A5192-B075-3F23-66C3-9A60801C7BC9}"/>
              </a:ext>
            </a:extLst>
          </p:cNvPr>
          <p:cNvSpPr/>
          <p:nvPr/>
        </p:nvSpPr>
        <p:spPr>
          <a:xfrm rot="2884887">
            <a:off x="3486039" y="5921294"/>
            <a:ext cx="914400" cy="914400"/>
          </a:xfrm>
          <a:prstGeom prst="plus">
            <a:avLst>
              <a:gd name="adj" fmla="val 3674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76CAC7B2-41C9-A15F-9300-2E48156D60BA}"/>
              </a:ext>
            </a:extLst>
          </p:cNvPr>
          <p:cNvSpPr/>
          <p:nvPr/>
        </p:nvSpPr>
        <p:spPr>
          <a:xfrm>
            <a:off x="7266397" y="5927368"/>
            <a:ext cx="739425" cy="649723"/>
          </a:xfrm>
          <a:prstGeom prst="heart">
            <a:avLst/>
          </a:prstGeom>
          <a:solidFill>
            <a:srgbClr val="006B3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2" name="Cross 11">
            <a:extLst>
              <a:ext uri="{FF2B5EF4-FFF2-40B4-BE49-F238E27FC236}">
                <a16:creationId xmlns:a16="http://schemas.microsoft.com/office/drawing/2014/main" id="{1E8F4D43-399D-BD6E-2EE3-91210F217000}"/>
              </a:ext>
            </a:extLst>
          </p:cNvPr>
          <p:cNvSpPr/>
          <p:nvPr/>
        </p:nvSpPr>
        <p:spPr>
          <a:xfrm rot="2884887">
            <a:off x="9931491" y="5795030"/>
            <a:ext cx="914400" cy="914400"/>
          </a:xfrm>
          <a:prstGeom prst="plus">
            <a:avLst>
              <a:gd name="adj" fmla="val 36746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500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63CC90-CE77-F81E-D998-18D7422D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Questions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9CCF98-C71A-1E82-B9FC-40CC6C1FE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E" dirty="0"/>
              <a:t>1. What does Reliability % mean?</a:t>
            </a:r>
          </a:p>
          <a:p>
            <a:pPr>
              <a:lnSpc>
                <a:spcPct val="150000"/>
              </a:lnSpc>
            </a:pPr>
            <a:r>
              <a:rPr lang="en-IE" dirty="0"/>
              <a:t>2. Why is “Age at Slaughter” an important figure to take account of and what benefits does a farmer get from a reduced age at slaughter?</a:t>
            </a:r>
          </a:p>
          <a:p>
            <a:pPr>
              <a:lnSpc>
                <a:spcPct val="150000"/>
              </a:lnSpc>
            </a:pPr>
            <a:r>
              <a:rPr lang="en-IE" dirty="0"/>
              <a:t>3. How can a farmer improve the reliability figure for their animals?</a:t>
            </a:r>
          </a:p>
          <a:p>
            <a:pPr>
              <a:lnSpc>
                <a:spcPct val="150000"/>
              </a:lnSpc>
            </a:pPr>
            <a:r>
              <a:rPr lang="en-IE" dirty="0"/>
              <a:t>4. What are the benefits of using genomically selected animals on a beef farm?</a:t>
            </a:r>
          </a:p>
          <a:p>
            <a:endParaRPr lang="en-I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30B77-26F0-C0AB-76A4-376487BA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06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3A5BD-818C-9F55-56F3-387378166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Useful links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E25D7-47B4-3AFA-3138-7601C46EE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E" dirty="0">
                <a:hlinkClick r:id="rId2"/>
              </a:rPr>
              <a:t>ICBF Bull search</a:t>
            </a:r>
            <a:endParaRPr lang="en-IE" dirty="0"/>
          </a:p>
          <a:p>
            <a:pPr>
              <a:lnSpc>
                <a:spcPct val="150000"/>
              </a:lnSpc>
            </a:pPr>
            <a:r>
              <a:rPr lang="en-GB" dirty="0">
                <a:hlinkClick r:id="rId3"/>
              </a:rPr>
              <a:t>Certified Irish Angus Elite Breed Improvement Programme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IE" dirty="0">
                <a:hlinkClick r:id="rId4"/>
              </a:rPr>
              <a:t>Dovea AI</a:t>
            </a:r>
            <a:r>
              <a:rPr lang="en-IE" dirty="0"/>
              <a:t>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84C6F4-94C6-994C-0C8F-CFFEDA86A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7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167B4-1A6B-A9FB-F18B-B2E348410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Animal breeding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B19FF-6447-0FC1-D6A5-D838257E7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0931"/>
            <a:ext cx="10167652" cy="460038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The performance of an animal is based on two thing: </a:t>
            </a:r>
          </a:p>
          <a:p>
            <a:pPr marL="825300" lvl="3" indent="-342900">
              <a:lnSpc>
                <a:spcPct val="150000"/>
              </a:lnSpc>
            </a:pPr>
            <a:r>
              <a:rPr lang="en-GB" sz="1700" dirty="0"/>
              <a:t>Breeding (Sire and Dam)</a:t>
            </a:r>
          </a:p>
          <a:p>
            <a:pPr marL="825300" lvl="3" indent="-342900">
              <a:lnSpc>
                <a:spcPct val="150000"/>
              </a:lnSpc>
            </a:pPr>
            <a:r>
              <a:rPr lang="en-GB" sz="1700" dirty="0"/>
              <a:t>Environment.(Grassland management, Animal health, day to day management 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/>
              <a:t>Genetics &amp; Breeding offers a long-term solution for farmers to have better animals.</a:t>
            </a:r>
          </a:p>
          <a:p>
            <a:pPr marL="825300" lvl="3" indent="-342900">
              <a:lnSpc>
                <a:spcPct val="150000"/>
              </a:lnSpc>
            </a:pPr>
            <a:r>
              <a:rPr lang="en-IE" sz="1700" dirty="0"/>
              <a:t>“An ounce of breeding is worth a tonne of feeding”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/>
              <a:t>Farmers can choose for specific traits they want to improve like weight, health, better carcass, meat eating quality.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2400" dirty="0"/>
              <a:t>This information is available on ICBF website.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B0C16D-0DF9-60BA-360D-7C784010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3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B2A235-F8DB-9E45-8A19-AC6615D2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Breed Improvement programme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2987C5-F2E8-4F82-5630-9FA72700F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b="0" dirty="0"/>
              <a:t>Improving the breeding options available to farmers is important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b="0" dirty="0"/>
              <a:t>Certified Irish Angus Elite Breed Improvement Programme provides farmers with access to genetically superior animals.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b="0" dirty="0"/>
              <a:t>Farmers can choose between selecting a bull that is part of Dovea AI station.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b="0" dirty="0"/>
              <a:t>Given that a lot of farmers mightn’t be able to access AI it is important that farmers have access to elite genetics through a stock bull.</a:t>
            </a:r>
          </a:p>
          <a:p>
            <a:endParaRPr lang="en-IE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BC5F2-2BA5-8C61-0954-D4B30FF9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B162880-7145-3F1A-6725-099A9C46AEF1}"/>
              </a:ext>
            </a:extLst>
          </p:cNvPr>
          <p:cNvSpPr/>
          <p:nvPr/>
        </p:nvSpPr>
        <p:spPr>
          <a:xfrm>
            <a:off x="838200" y="4958532"/>
            <a:ext cx="9815111" cy="1712985"/>
          </a:xfrm>
          <a:prstGeom prst="rect">
            <a:avLst/>
          </a:prstGeom>
          <a:solidFill>
            <a:srgbClr val="43B02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9B2A235-F8DB-9E45-8A19-AC6615D24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What is a good animal?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32987C5-F2E8-4F82-5630-9FA72700F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351"/>
            <a:ext cx="9275283" cy="3870984"/>
          </a:xfrm>
        </p:spPr>
        <p:txBody>
          <a:bodyPr>
            <a:normAutofit fontScale="85000" lnSpcReduction="10000"/>
          </a:bodyPr>
          <a:lstStyle/>
          <a:p>
            <a:endParaRPr lang="en-IE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b="0" dirty="0"/>
              <a:t>Animals are ranked via a Euro value and stars system both within breed and across breeds.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b="0" dirty="0"/>
              <a:t>The euro value represents how much that animal will make for you above the national average animal.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b="0" dirty="0"/>
              <a:t>A five-star animal is a better animal for the farmer.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b="0" dirty="0"/>
              <a:t>Each star represents 20% of the cattle population.</a:t>
            </a:r>
          </a:p>
          <a:p>
            <a:pPr lvl="3">
              <a:lnSpc>
                <a:spcPct val="150000"/>
              </a:lnSpc>
            </a:pPr>
            <a:r>
              <a:rPr lang="en-IE" sz="2000" dirty="0"/>
              <a:t>A one-star animal is in the bottom 20% of animals.</a:t>
            </a:r>
          </a:p>
          <a:p>
            <a:pPr lvl="3">
              <a:lnSpc>
                <a:spcPct val="150000"/>
              </a:lnSpc>
            </a:pPr>
            <a:r>
              <a:rPr lang="en-IE" sz="2000" dirty="0"/>
              <a:t>A five-star animal is in the top 20% of animals.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ABC5F2-2BA5-8C61-0954-D4B30FF9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02" y="6287329"/>
            <a:ext cx="878305" cy="365125"/>
          </a:xfrm>
        </p:spPr>
        <p:txBody>
          <a:bodyPr/>
          <a:lstStyle/>
          <a:p>
            <a:fld id="{454477FB-C0E0-884E-9928-7C3BAEA4037E}" type="slidenum">
              <a:rPr lang="en-US" smtClean="0"/>
              <a:t>4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28A6F7D-DCB4-CB63-CB1D-F738D6CDBA5D}"/>
              </a:ext>
            </a:extLst>
          </p:cNvPr>
          <p:cNvCxnSpPr>
            <a:cxnSpLocks/>
          </p:cNvCxnSpPr>
          <p:nvPr/>
        </p:nvCxnSpPr>
        <p:spPr>
          <a:xfrm>
            <a:off x="1214323" y="5770013"/>
            <a:ext cx="8683143" cy="989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C95FCC-8ACF-E10F-39B1-F2B917ED79DC}"/>
              </a:ext>
            </a:extLst>
          </p:cNvPr>
          <p:cNvCxnSpPr/>
          <p:nvPr/>
        </p:nvCxnSpPr>
        <p:spPr>
          <a:xfrm flipV="1">
            <a:off x="1214323" y="5619591"/>
            <a:ext cx="0" cy="151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75D4A4-71BD-B296-217D-D1733577C14B}"/>
              </a:ext>
            </a:extLst>
          </p:cNvPr>
          <p:cNvCxnSpPr/>
          <p:nvPr/>
        </p:nvCxnSpPr>
        <p:spPr>
          <a:xfrm flipV="1">
            <a:off x="2768193" y="5618602"/>
            <a:ext cx="0" cy="151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0F1953-B9CA-8D3C-249E-4CCFB80A04E5}"/>
              </a:ext>
            </a:extLst>
          </p:cNvPr>
          <p:cNvCxnSpPr/>
          <p:nvPr/>
        </p:nvCxnSpPr>
        <p:spPr>
          <a:xfrm flipV="1">
            <a:off x="4443375" y="5618602"/>
            <a:ext cx="0" cy="151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4F21DA0-0188-763B-9897-EB6C4A49EDC6}"/>
              </a:ext>
            </a:extLst>
          </p:cNvPr>
          <p:cNvCxnSpPr/>
          <p:nvPr/>
        </p:nvCxnSpPr>
        <p:spPr>
          <a:xfrm flipV="1">
            <a:off x="6177076" y="5619591"/>
            <a:ext cx="0" cy="151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AF1F98-036E-60EA-8057-6BBB2881C0EF}"/>
              </a:ext>
            </a:extLst>
          </p:cNvPr>
          <p:cNvCxnSpPr/>
          <p:nvPr/>
        </p:nvCxnSpPr>
        <p:spPr>
          <a:xfrm flipV="1">
            <a:off x="8049768" y="5618602"/>
            <a:ext cx="0" cy="151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C4E1D8-20A6-897D-0064-4FC8C03E6E6A}"/>
              </a:ext>
            </a:extLst>
          </p:cNvPr>
          <p:cNvCxnSpPr/>
          <p:nvPr/>
        </p:nvCxnSpPr>
        <p:spPr>
          <a:xfrm flipV="1">
            <a:off x="9885884" y="5619591"/>
            <a:ext cx="0" cy="1514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8A768DE-B135-2457-C734-6E32A3D9AF24}"/>
              </a:ext>
            </a:extLst>
          </p:cNvPr>
          <p:cNvSpPr txBox="1"/>
          <p:nvPr/>
        </p:nvSpPr>
        <p:spPr>
          <a:xfrm>
            <a:off x="1133856" y="5917997"/>
            <a:ext cx="47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90AF37-9BE8-1905-7343-A21FE9730B1A}"/>
              </a:ext>
            </a:extLst>
          </p:cNvPr>
          <p:cNvSpPr txBox="1"/>
          <p:nvPr/>
        </p:nvSpPr>
        <p:spPr>
          <a:xfrm>
            <a:off x="2549291" y="5913790"/>
            <a:ext cx="60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20%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4ACE6C-60EB-15A7-CF8F-A7B122704C16}"/>
              </a:ext>
            </a:extLst>
          </p:cNvPr>
          <p:cNvSpPr txBox="1"/>
          <p:nvPr/>
        </p:nvSpPr>
        <p:spPr>
          <a:xfrm>
            <a:off x="4193840" y="5913790"/>
            <a:ext cx="60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40%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8A6B82-F154-0AD5-E90C-33CD25E6FFF8}"/>
              </a:ext>
            </a:extLst>
          </p:cNvPr>
          <p:cNvSpPr txBox="1"/>
          <p:nvPr/>
        </p:nvSpPr>
        <p:spPr>
          <a:xfrm>
            <a:off x="5935136" y="5911524"/>
            <a:ext cx="60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60%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B2739C-33B4-E399-6046-21EC0461A100}"/>
              </a:ext>
            </a:extLst>
          </p:cNvPr>
          <p:cNvSpPr txBox="1"/>
          <p:nvPr/>
        </p:nvSpPr>
        <p:spPr>
          <a:xfrm>
            <a:off x="7845273" y="5917997"/>
            <a:ext cx="597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80%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BEF0FB-64FD-2633-D5AB-C85C2E5F0A15}"/>
              </a:ext>
            </a:extLst>
          </p:cNvPr>
          <p:cNvSpPr txBox="1"/>
          <p:nvPr/>
        </p:nvSpPr>
        <p:spPr>
          <a:xfrm>
            <a:off x="9621575" y="5909258"/>
            <a:ext cx="734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100%</a:t>
            </a:r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id="{B9CADA66-F871-F977-0710-75107E85ADBF}"/>
              </a:ext>
            </a:extLst>
          </p:cNvPr>
          <p:cNvSpPr/>
          <p:nvPr/>
        </p:nvSpPr>
        <p:spPr>
          <a:xfrm>
            <a:off x="6910431" y="5560022"/>
            <a:ext cx="163361" cy="1494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id="{E689164B-1A07-E856-0173-82F4A1F3FBAF}"/>
              </a:ext>
            </a:extLst>
          </p:cNvPr>
          <p:cNvSpPr/>
          <p:nvPr/>
        </p:nvSpPr>
        <p:spPr>
          <a:xfrm>
            <a:off x="7151808" y="5560022"/>
            <a:ext cx="163361" cy="1494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id="{7FD7B315-E497-92A4-E3AD-3FBFB6F295B9}"/>
              </a:ext>
            </a:extLst>
          </p:cNvPr>
          <p:cNvSpPr/>
          <p:nvPr/>
        </p:nvSpPr>
        <p:spPr>
          <a:xfrm>
            <a:off x="7374316" y="5552508"/>
            <a:ext cx="163361" cy="1494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id="{E4C25BE7-82E7-12DD-D359-AA21084F87C9}"/>
              </a:ext>
            </a:extLst>
          </p:cNvPr>
          <p:cNvSpPr/>
          <p:nvPr/>
        </p:nvSpPr>
        <p:spPr>
          <a:xfrm>
            <a:off x="8442941" y="5515585"/>
            <a:ext cx="163361" cy="1494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id="{889DDEEE-677B-4703-AFEE-0B6B05D5C9BC}"/>
              </a:ext>
            </a:extLst>
          </p:cNvPr>
          <p:cNvSpPr/>
          <p:nvPr/>
        </p:nvSpPr>
        <p:spPr>
          <a:xfrm>
            <a:off x="8675214" y="5515375"/>
            <a:ext cx="163361" cy="1494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id="{020D1A77-7E09-F90A-9250-F37685BE455A}"/>
              </a:ext>
            </a:extLst>
          </p:cNvPr>
          <p:cNvSpPr/>
          <p:nvPr/>
        </p:nvSpPr>
        <p:spPr>
          <a:xfrm>
            <a:off x="8906256" y="5508596"/>
            <a:ext cx="163361" cy="1494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id="{8D51A81C-EA94-E03C-2ADE-F69C73F6D8BE}"/>
              </a:ext>
            </a:extLst>
          </p:cNvPr>
          <p:cNvSpPr/>
          <p:nvPr/>
        </p:nvSpPr>
        <p:spPr>
          <a:xfrm>
            <a:off x="9137298" y="5515585"/>
            <a:ext cx="163361" cy="1494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id="{C785C8A0-53A1-47A1-24F3-486A8E2E8A2D}"/>
              </a:ext>
            </a:extLst>
          </p:cNvPr>
          <p:cNvSpPr/>
          <p:nvPr/>
        </p:nvSpPr>
        <p:spPr>
          <a:xfrm>
            <a:off x="9370127" y="5511418"/>
            <a:ext cx="163361" cy="1494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1269B4-D5A8-FC49-C03F-F4F650CC0794}"/>
              </a:ext>
            </a:extLst>
          </p:cNvPr>
          <p:cNvSpPr txBox="1"/>
          <p:nvPr/>
        </p:nvSpPr>
        <p:spPr>
          <a:xfrm>
            <a:off x="1116561" y="6257176"/>
            <a:ext cx="225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Percentage of animals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866934-2F15-F5E8-F7E2-69D6BE461C97}"/>
              </a:ext>
            </a:extLst>
          </p:cNvPr>
          <p:cNvSpPr txBox="1"/>
          <p:nvPr/>
        </p:nvSpPr>
        <p:spPr>
          <a:xfrm>
            <a:off x="1183256" y="5060478"/>
            <a:ext cx="152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/>
              <a:t>Eurostar value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7EADA76E-B3C0-6D3F-09ED-7D95E4783114}"/>
              </a:ext>
            </a:extLst>
          </p:cNvPr>
          <p:cNvSpPr/>
          <p:nvPr/>
        </p:nvSpPr>
        <p:spPr>
          <a:xfrm>
            <a:off x="1858623" y="5552779"/>
            <a:ext cx="163361" cy="1494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300BD583-5C56-8833-6986-742E7D68B211}"/>
              </a:ext>
            </a:extLst>
          </p:cNvPr>
          <p:cNvSpPr/>
          <p:nvPr/>
        </p:nvSpPr>
        <p:spPr>
          <a:xfrm>
            <a:off x="3484777" y="5572043"/>
            <a:ext cx="163361" cy="1494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F1C88902-01E7-52B6-2744-9399395477DC}"/>
              </a:ext>
            </a:extLst>
          </p:cNvPr>
          <p:cNvSpPr/>
          <p:nvPr/>
        </p:nvSpPr>
        <p:spPr>
          <a:xfrm>
            <a:off x="3715819" y="5567001"/>
            <a:ext cx="163361" cy="1494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id="{DCBADF81-D371-9108-584B-896D44C824CE}"/>
              </a:ext>
            </a:extLst>
          </p:cNvPr>
          <p:cNvSpPr/>
          <p:nvPr/>
        </p:nvSpPr>
        <p:spPr>
          <a:xfrm>
            <a:off x="5117858" y="5567001"/>
            <a:ext cx="163361" cy="1494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67065A4B-2292-30FF-0FEE-C2ABDBCDC20A}"/>
              </a:ext>
            </a:extLst>
          </p:cNvPr>
          <p:cNvSpPr/>
          <p:nvPr/>
        </p:nvSpPr>
        <p:spPr>
          <a:xfrm>
            <a:off x="5337452" y="5567001"/>
            <a:ext cx="163361" cy="1494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id="{B78656E3-8C9D-F9F4-B17E-82C4C4F0DED0}"/>
              </a:ext>
            </a:extLst>
          </p:cNvPr>
          <p:cNvSpPr/>
          <p:nvPr/>
        </p:nvSpPr>
        <p:spPr>
          <a:xfrm>
            <a:off x="5570281" y="5570380"/>
            <a:ext cx="163361" cy="1494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id="{3FEBDD19-C37E-737A-BC18-B02DB8FB7976}"/>
              </a:ext>
            </a:extLst>
          </p:cNvPr>
          <p:cNvSpPr/>
          <p:nvPr/>
        </p:nvSpPr>
        <p:spPr>
          <a:xfrm>
            <a:off x="6697335" y="5567001"/>
            <a:ext cx="163361" cy="14943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77782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8D54-0B10-1B6A-D90A-C7EBD71D4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Genomics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74827-571A-3E42-705C-57B17C26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930"/>
            <a:ext cx="9360000" cy="477129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/>
              <a:t>Genomics uses the DNA of an animal (from tissue, hair, blood or semen) to predict its performance against a reference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/>
          </a:p>
          <a:p>
            <a:r>
              <a:rPr lang="en-GB" dirty="0"/>
              <a:t>	</a:t>
            </a:r>
            <a:r>
              <a:rPr lang="en-GB" b="0" i="1" u="sng" dirty="0"/>
              <a:t>Advantages of Genomics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Higher reliability €uro-Stars: </a:t>
            </a:r>
            <a:r>
              <a:rPr lang="en-GB" b="0" dirty="0"/>
              <a:t>Genotyping increases reliability % figures even before the animal has produced any offspring.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Parentage verification: </a:t>
            </a:r>
            <a:r>
              <a:rPr lang="en-GB" b="0" dirty="0"/>
              <a:t>A genotyped animal can have its Sire &amp; Dam confirmed.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Breed verification: </a:t>
            </a:r>
            <a:r>
              <a:rPr lang="en-GB" b="0" dirty="0"/>
              <a:t>Genotyping will be able to identify an animal’s breed makeup.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Genetic diseases: </a:t>
            </a:r>
            <a:r>
              <a:rPr lang="en-GB" b="0" dirty="0"/>
              <a:t>An animal’s carrier status for a number of diseases and major genes (e.g. Myostatin) is also possible. 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Traceability: </a:t>
            </a:r>
            <a:r>
              <a:rPr lang="en-GB" b="0" dirty="0"/>
              <a:t>Genotyping ensures that from birth there is full traceability of every meat sample directly back to the animal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09857-6BBA-FA0D-DD7E-BD4B9AC3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3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A9716-D62B-9582-1F66-3C632BFA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Genetics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2C2BA-060F-0F00-4B8E-CC10438E2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0931"/>
            <a:ext cx="10376971" cy="493088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800" b="0" dirty="0"/>
              <a:t>Half of the animal's genetics comes from its father and half from its mother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b="0" dirty="0"/>
              <a:t>A great bull mated to a poor cow will not a good calf make, and vice versa. </a:t>
            </a:r>
            <a:endParaRPr lang="en-IE" sz="1800" b="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800" b="0" dirty="0"/>
              <a:t>If a bull has a Dairy Beef Index(DBI) of €150 and is used on two different cows it will give 2 different types of calves.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800" b="0" dirty="0"/>
              <a:t>You take the value of the cow and add it to the value of the bull and divide that by two (since the calf receives 50% of its genetics from each parent) you will get the calf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D9AAB-D82F-BEF5-1629-75411AFB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6857BE9-A9E2-6381-2872-4314B0B0B5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155225"/>
              </p:ext>
            </p:extLst>
          </p:nvPr>
        </p:nvGraphicFramePr>
        <p:xfrm>
          <a:off x="1277957" y="4468090"/>
          <a:ext cx="8127394" cy="1752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708728">
                  <a:extLst>
                    <a:ext uri="{9D8B030D-6E8A-4147-A177-3AD203B41FA5}">
                      <a16:colId xmlns:a16="http://schemas.microsoft.com/office/drawing/2014/main" val="38271320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965405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8473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DBI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Cow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Cow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79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Cow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€100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€120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83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Bull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€150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/>
                        <a:t>€150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0750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dirty="0"/>
                        <a:t>Calf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(€100+€150/2) =</a:t>
                      </a:r>
                    </a:p>
                    <a:p>
                      <a:r>
                        <a:rPr lang="en-IE" b="1" dirty="0"/>
                        <a:t>€125</a:t>
                      </a:r>
                      <a:endParaRPr lang="en-IE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(€120+€150/2)=</a:t>
                      </a:r>
                    </a:p>
                    <a:p>
                      <a:r>
                        <a:rPr lang="en-IE" b="1" dirty="0"/>
                        <a:t>€135</a:t>
                      </a:r>
                      <a:endParaRPr lang="en-IE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673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191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D78FCF0-161D-BAC4-3BCC-6FB6D1A58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Data recording</a:t>
            </a:r>
          </a:p>
        </p:txBody>
      </p:sp>
      <p:pic>
        <p:nvPicPr>
          <p:cNvPr id="6" name="Picture 2" descr="About ICBF - ICBF">
            <a:extLst>
              <a:ext uri="{FF2B5EF4-FFF2-40B4-BE49-F238E27FC236}">
                <a16:creationId xmlns:a16="http://schemas.microsoft.com/office/drawing/2014/main" id="{C1B20A10-0B7F-F80C-9C99-6324774038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84307" y="1665400"/>
            <a:ext cx="6807693" cy="510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1EA9201-C83E-CA6B-3893-4B1AFB0C205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62759" y="1752230"/>
            <a:ext cx="5121548" cy="501894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b="0" dirty="0"/>
              <a:t>Data recording is very important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b="0" dirty="0"/>
              <a:t>All data that is recorded on an animal (weight, ADG, calving difficulty) is fed back into the ICBF database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b="0" dirty="0"/>
              <a:t>The more information records there are the more accurate the data will be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b="0" dirty="0"/>
              <a:t>This will increase the reliability figure for that bull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0" dirty="0"/>
              <a:t>The reliability figure gives an indication as to how confident ICBF can be that an index or trait figure will not change in the future as more data is recorded. </a:t>
            </a:r>
            <a:endParaRPr lang="en-IE" b="0" dirty="0"/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ACC0B-3C2B-8B12-1D1B-68EF1D2D0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7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5BB8A-1184-6970-DFFB-5A919CB6C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Exercise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1A350-DAA8-D1D4-DF2F-1713D8B5B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0931"/>
            <a:ext cx="8283766" cy="2760563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GB" dirty="0"/>
              <a:t>• Break class up into groups. </a:t>
            </a:r>
          </a:p>
          <a:p>
            <a:pPr>
              <a:lnSpc>
                <a:spcPct val="200000"/>
              </a:lnSpc>
            </a:pPr>
            <a:r>
              <a:rPr lang="en-GB" dirty="0"/>
              <a:t>• Analyse a herds production system. </a:t>
            </a:r>
          </a:p>
          <a:p>
            <a:pPr>
              <a:lnSpc>
                <a:spcPct val="200000"/>
              </a:lnSpc>
            </a:pPr>
            <a:r>
              <a:rPr lang="en-GB" dirty="0"/>
              <a:t>• Give each group an AI catalogue(s). </a:t>
            </a:r>
          </a:p>
          <a:p>
            <a:pPr>
              <a:lnSpc>
                <a:spcPct val="200000"/>
              </a:lnSpc>
            </a:pPr>
            <a:r>
              <a:rPr lang="en-GB" dirty="0"/>
              <a:t> Ask them to pick bulls suited to the chosen system. </a:t>
            </a:r>
          </a:p>
          <a:p>
            <a:pPr>
              <a:lnSpc>
                <a:spcPct val="200000"/>
              </a:lnSpc>
            </a:pPr>
            <a:r>
              <a:rPr lang="en-GB" dirty="0"/>
              <a:t>• Ask them why they chose bulls.</a:t>
            </a:r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D3BDE-2D62-79BB-50B9-8B6C6CA6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2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9BF72-16FB-AC06-DE9B-66623D9F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Batch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5BFD0-4EBF-A86D-879B-1BA94C468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British Friesian cows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3rd lactation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Majority of cows calve unassisted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E" dirty="0"/>
              <a:t>Farmer wants to choose three beef bulls for stock he is going to rear for beef finishing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1E7EF-C9CD-5EEB-D797-B37FA12B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477FB-C0E0-884E-9928-7C3BAEA403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21816"/>
      </p:ext>
    </p:extLst>
  </p:cSld>
  <p:clrMapOvr>
    <a:masterClrMapping/>
  </p:clrMapOvr>
</p:sld>
</file>

<file path=ppt/theme/theme1.xml><?xml version="1.0" encoding="utf-8"?>
<a:theme xmlns:a="http://schemas.openxmlformats.org/drawingml/2006/main" name="CIA Single Column Tex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24cb8a3-7392-4bc8-a46d-d6aa0004c5b3" xsi:nil="true"/>
    <lcf76f155ced4ddcb4097134ff3c332f xmlns="bbf4fef5-1953-47e5-8f81-be37801a93a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07A5BBA475D42998C5087697DCAD1" ma:contentTypeVersion="14" ma:contentTypeDescription="Create a new document." ma:contentTypeScope="" ma:versionID="2510c35b461f411c383eba190ffa23c0">
  <xsd:schema xmlns:xsd="http://www.w3.org/2001/XMLSchema" xmlns:xs="http://www.w3.org/2001/XMLSchema" xmlns:p="http://schemas.microsoft.com/office/2006/metadata/properties" xmlns:ns2="bbf4fef5-1953-47e5-8f81-be37801a93ac" xmlns:ns3="324cb8a3-7392-4bc8-a46d-d6aa0004c5b3" targetNamespace="http://schemas.microsoft.com/office/2006/metadata/properties" ma:root="true" ma:fieldsID="cbe1fbbadb2f1271da055a0daceb3b46" ns2:_="" ns3:_="">
    <xsd:import namespace="bbf4fef5-1953-47e5-8f81-be37801a93ac"/>
    <xsd:import namespace="324cb8a3-7392-4bc8-a46d-d6aa0004c5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f4fef5-1953-47e5-8f81-be37801a93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384b22-ebd1-4bca-9a53-74234d5cf0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4cb8a3-7392-4bc8-a46d-d6aa0004c5b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c518f63-ba52-425c-ac45-b229ce02de2b}" ma:internalName="TaxCatchAll" ma:showField="CatchAllData" ma:web="324cb8a3-7392-4bc8-a46d-d6aa0004c5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572768-12B8-43C1-8A66-524E01D53E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540868-E33E-433D-85B9-48873FE9E427}">
  <ds:schemaRefs>
    <ds:schemaRef ds:uri="http://schemas.microsoft.com/office/2006/metadata/properties"/>
    <ds:schemaRef ds:uri="http://schemas.microsoft.com/office/infopath/2007/PartnerControls"/>
    <ds:schemaRef ds:uri="6ca0fb7f-5658-4619-8900-9721061712e3"/>
    <ds:schemaRef ds:uri="14a39f0f-5cd4-4f87-9eec-cf5966670430"/>
    <ds:schemaRef ds:uri="324cb8a3-7392-4bc8-a46d-d6aa0004c5b3"/>
    <ds:schemaRef ds:uri="bbf4fef5-1953-47e5-8f81-be37801a93ac"/>
  </ds:schemaRefs>
</ds:datastoreItem>
</file>

<file path=customXml/itemProps3.xml><?xml version="1.0" encoding="utf-8"?>
<ds:datastoreItem xmlns:ds="http://schemas.openxmlformats.org/officeDocument/2006/customXml" ds:itemID="{1F7CC020-CF69-4720-9F38-C0DDAA4A0F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f4fef5-1953-47e5-8f81-be37801a93ac"/>
    <ds:schemaRef ds:uri="324cb8a3-7392-4bc8-a46d-d6aa0004c5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1924</TotalTime>
  <Words>1332</Words>
  <Application>Microsoft Office PowerPoint</Application>
  <PresentationFormat>Widescreen</PresentationFormat>
  <Paragraphs>175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System Font Regular</vt:lpstr>
      <vt:lpstr>CIA Single Column Text</vt:lpstr>
      <vt:lpstr>1_Office Theme</vt:lpstr>
      <vt:lpstr>Animal breeding</vt:lpstr>
      <vt:lpstr>Animal breeding</vt:lpstr>
      <vt:lpstr>Breed Improvement programme</vt:lpstr>
      <vt:lpstr>What is a good animal?</vt:lpstr>
      <vt:lpstr>Genomics</vt:lpstr>
      <vt:lpstr>Genetics</vt:lpstr>
      <vt:lpstr>Data recording</vt:lpstr>
      <vt:lpstr>Group Exercise </vt:lpstr>
      <vt:lpstr>Batch 1</vt:lpstr>
      <vt:lpstr>Batch 2</vt:lpstr>
      <vt:lpstr>Which Bull is better?</vt:lpstr>
      <vt:lpstr>Questions </vt:lpstr>
      <vt:lpstr>Useful links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Zuilmah Wallis</dc:creator>
  <cp:lastModifiedBy>William  Delaney</cp:lastModifiedBy>
  <cp:revision>51</cp:revision>
  <dcterms:created xsi:type="dcterms:W3CDTF">2019-12-31T14:06:34Z</dcterms:created>
  <dcterms:modified xsi:type="dcterms:W3CDTF">2023-09-06T14:15:11Z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0x010100FCC07A5BBA475D42998C5087697DCAD1</vt:lpwstr>
  </property>
  <property fmtid="{D5CDD505-2E9C-101B-9397-08002B2CF9AE}" pid="3" name="_dlc_DocIdItemGuid">
    <vt:lpwstr>ea2a6ef5-13ff-4687-9ff0-3daf69afa0e5</vt:lpwstr>
  </property>
  <property fmtid="{D5CDD505-2E9C-101B-9397-08002B2CF9AE}" pid="4" name="Order">
    <vt:r8>2402300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ExtendedDescription">
    <vt:lpwstr/>
  </property>
  <property fmtid="{D5CDD505-2E9C-101B-9397-08002B2CF9AE}" pid="8" name="_dlc_DocId">
    <vt:lpwstr>SZ2YCK3VHKD4-1973319296-24023</vt:lpwstr>
  </property>
  <property fmtid="{D5CDD505-2E9C-101B-9397-08002B2CF9AE}" pid="9" name="_dlc_DocIdUrl">
    <vt:lpwstr>https://andsmyth.sharepoint.com/sites/DocStore/_layouts/15/DocIdRedir.aspx?ID=SZ2YCK3VHKD4-1973319296-24023, SZ2YCK3VHKD4-1973319296-24023</vt:lpwstr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MediaServiceImageTags">
    <vt:lpwstr/>
  </property>
</Properties>
</file>